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7"/>
  </p:notesMasterIdLst>
  <p:sldIdLst>
    <p:sldId id="256" r:id="rId6"/>
  </p:sldIdLst>
  <p:sldSz cx="32918400" cy="21945600"/>
  <p:notesSz cx="7010400" cy="12039600"/>
  <p:defaultText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0">
          <p15:clr>
            <a:srgbClr val="A4A3A4"/>
          </p15:clr>
        </p15:guide>
        <p15:guide id="2" pos="73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bibah Jackson" initials="HJ" lastIdx="1" clrIdx="0"/>
  <p:cmAuthor id="1" name="Erkkila, Brian" initials="BE" lastIdx="6" clrIdx="1"/>
  <p:cmAuthor id="2" name="Yeager, Raymond (Phil)" initials="PY" lastIdx="1" clrIdx="2"/>
  <p:cmAuthor id="3" name="Benson, Kimberly" initials="KAB" lastIdx="10" clrIdx="3"/>
  <p:cmAuthor id="4" name="Husten, Corinne" initials="HC" lastIdx="7" clrIdx="4"/>
  <p:cmAuthor id="5" name="Weil, Roxana" initials="RW" lastIdx="7"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4C02"/>
    <a:srgbClr val="003865"/>
    <a:srgbClr val="00213B"/>
    <a:srgbClr val="9E112E"/>
    <a:srgbClr val="D94B22"/>
    <a:srgbClr val="2D8735"/>
    <a:srgbClr val="DDDEDD"/>
    <a:srgbClr val="E6E6E6"/>
    <a:srgbClr val="C2043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2998" autoAdjust="0"/>
  </p:normalViewPr>
  <p:slideViewPr>
    <p:cSldViewPr snapToGrid="0" snapToObjects="1" showGuides="1">
      <p:cViewPr varScale="1">
        <p:scale>
          <a:sx n="22" d="100"/>
          <a:sy n="22" d="100"/>
        </p:scale>
        <p:origin x="1488" y="18"/>
      </p:cViewPr>
      <p:guideLst>
        <p:guide orient="horz" pos="6760"/>
        <p:guide pos="73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1980"/>
          </a:xfrm>
          <a:prstGeom prst="rect">
            <a:avLst/>
          </a:prstGeom>
        </p:spPr>
        <p:txBody>
          <a:bodyPr vert="horz" lIns="108850" tIns="54425" rIns="108850" bIns="54425" rtlCol="0"/>
          <a:lstStyle>
            <a:lvl1pPr algn="l">
              <a:defRPr sz="1400"/>
            </a:lvl1pPr>
          </a:lstStyle>
          <a:p>
            <a:endParaRPr lang="en-US"/>
          </a:p>
        </p:txBody>
      </p:sp>
      <p:sp>
        <p:nvSpPr>
          <p:cNvPr id="3" name="Date Placeholder 2"/>
          <p:cNvSpPr>
            <a:spLocks noGrp="1"/>
          </p:cNvSpPr>
          <p:nvPr>
            <p:ph type="dt" idx="1"/>
          </p:nvPr>
        </p:nvSpPr>
        <p:spPr>
          <a:xfrm>
            <a:off x="3970938" y="0"/>
            <a:ext cx="3037840" cy="601980"/>
          </a:xfrm>
          <a:prstGeom prst="rect">
            <a:avLst/>
          </a:prstGeom>
        </p:spPr>
        <p:txBody>
          <a:bodyPr vert="horz" lIns="108850" tIns="54425" rIns="108850" bIns="54425" rtlCol="0"/>
          <a:lstStyle>
            <a:lvl1pPr algn="r">
              <a:defRPr sz="1400"/>
            </a:lvl1pPr>
          </a:lstStyle>
          <a:p>
            <a:fld id="{A427751C-EFDB-E143-B62C-28EF5FFFBBC3}" type="datetimeFigureOut">
              <a:rPr lang="en-US" smtClean="0"/>
              <a:t>16-03-2018</a:t>
            </a:fld>
            <a:endParaRPr lang="en-US"/>
          </a:p>
        </p:txBody>
      </p:sp>
      <p:sp>
        <p:nvSpPr>
          <p:cNvPr id="4" name="Slide Image Placeholder 3"/>
          <p:cNvSpPr>
            <a:spLocks noGrp="1" noRot="1" noChangeAspect="1"/>
          </p:cNvSpPr>
          <p:nvPr>
            <p:ph type="sldImg" idx="2"/>
          </p:nvPr>
        </p:nvSpPr>
        <p:spPr>
          <a:xfrm>
            <a:off x="119063" y="903288"/>
            <a:ext cx="6772275" cy="4514850"/>
          </a:xfrm>
          <a:prstGeom prst="rect">
            <a:avLst/>
          </a:prstGeom>
          <a:noFill/>
          <a:ln w="12700">
            <a:solidFill>
              <a:prstClr val="black"/>
            </a:solidFill>
          </a:ln>
        </p:spPr>
        <p:txBody>
          <a:bodyPr vert="horz" lIns="108850" tIns="54425" rIns="108850" bIns="54425" rtlCol="0" anchor="ctr"/>
          <a:lstStyle/>
          <a:p>
            <a:endParaRPr lang="en-US"/>
          </a:p>
        </p:txBody>
      </p:sp>
      <p:sp>
        <p:nvSpPr>
          <p:cNvPr id="5" name="Notes Placeholder 4"/>
          <p:cNvSpPr>
            <a:spLocks noGrp="1"/>
          </p:cNvSpPr>
          <p:nvPr>
            <p:ph type="body" sz="quarter" idx="3"/>
          </p:nvPr>
        </p:nvSpPr>
        <p:spPr>
          <a:xfrm>
            <a:off x="701040" y="5718810"/>
            <a:ext cx="5608320" cy="5417820"/>
          </a:xfrm>
          <a:prstGeom prst="rect">
            <a:avLst/>
          </a:prstGeom>
        </p:spPr>
        <p:txBody>
          <a:bodyPr vert="horz" lIns="108850" tIns="54425" rIns="108850" bIns="54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1435530"/>
            <a:ext cx="3037840" cy="601980"/>
          </a:xfrm>
          <a:prstGeom prst="rect">
            <a:avLst/>
          </a:prstGeom>
        </p:spPr>
        <p:txBody>
          <a:bodyPr vert="horz" lIns="108850" tIns="54425" rIns="108850" bIns="54425" rtlCol="0" anchor="b"/>
          <a:lstStyle>
            <a:lvl1pPr algn="l">
              <a:defRPr sz="1400"/>
            </a:lvl1pPr>
          </a:lstStyle>
          <a:p>
            <a:endParaRPr lang="en-US"/>
          </a:p>
        </p:txBody>
      </p:sp>
      <p:sp>
        <p:nvSpPr>
          <p:cNvPr id="7" name="Slide Number Placeholder 6"/>
          <p:cNvSpPr>
            <a:spLocks noGrp="1"/>
          </p:cNvSpPr>
          <p:nvPr>
            <p:ph type="sldNum" sz="quarter" idx="5"/>
          </p:nvPr>
        </p:nvSpPr>
        <p:spPr>
          <a:xfrm>
            <a:off x="3970938" y="11435530"/>
            <a:ext cx="3037840" cy="601980"/>
          </a:xfrm>
          <a:prstGeom prst="rect">
            <a:avLst/>
          </a:prstGeom>
        </p:spPr>
        <p:txBody>
          <a:bodyPr vert="horz" lIns="108850" tIns="54425" rIns="108850" bIns="54425" rtlCol="0" anchor="b"/>
          <a:lstStyle>
            <a:lvl1pPr algn="r">
              <a:defRPr sz="1400"/>
            </a:lvl1pPr>
          </a:lstStyle>
          <a:p>
            <a:fld id="{962227E6-C3F0-5441-B700-6FBF036848A8}" type="slidenum">
              <a:rPr lang="en-US" smtClean="0"/>
              <a:t>‹#›</a:t>
            </a:fld>
            <a:endParaRPr lang="en-US"/>
          </a:p>
        </p:txBody>
      </p:sp>
    </p:spTree>
    <p:extLst>
      <p:ext uri="{BB962C8B-B14F-4D97-AF65-F5344CB8AC3E}">
        <p14:creationId xmlns:p14="http://schemas.microsoft.com/office/powerpoint/2010/main" val="16297158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227E6-C3F0-5441-B700-6FBF036848A8}" type="slidenum">
              <a:rPr lang="en-US" smtClean="0"/>
              <a:t>1</a:t>
            </a:fld>
            <a:endParaRPr lang="en-US"/>
          </a:p>
        </p:txBody>
      </p:sp>
    </p:spTree>
    <p:extLst>
      <p:ext uri="{BB962C8B-B14F-4D97-AF65-F5344CB8AC3E}">
        <p14:creationId xmlns:p14="http://schemas.microsoft.com/office/powerpoint/2010/main" val="3774136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2" name="Picture Placeholder 11"/>
          <p:cNvSpPr>
            <a:spLocks noGrp="1"/>
          </p:cNvSpPr>
          <p:nvPr>
            <p:ph type="pic" sz="quarter" idx="10" hasCustomPrompt="1"/>
          </p:nvPr>
        </p:nvSpPr>
        <p:spPr>
          <a:xfrm>
            <a:off x="13231368" y="7192462"/>
            <a:ext cx="2852928" cy="2852928"/>
          </a:xfrm>
          <a:prstGeom prst="rect">
            <a:avLst/>
          </a:prstGeom>
          <a:solidFill>
            <a:schemeClr val="tx1">
              <a:lumMod val="65000"/>
              <a:lumOff val="35000"/>
            </a:schemeClr>
          </a:solidFill>
        </p:spPr>
        <p:txBody>
          <a:bodyPr rIns="627004">
            <a:normAutofit/>
          </a:bodyPr>
          <a:lstStyle>
            <a:lvl1pPr marL="0" indent="0">
              <a:buNone/>
              <a:defRPr sz="2000">
                <a:solidFill>
                  <a:schemeClr val="bg2"/>
                </a:solidFill>
              </a:defRPr>
            </a:lvl1pPr>
          </a:lstStyle>
          <a:p>
            <a:r>
              <a:rPr lang="en-US" dirty="0" smtClean="0"/>
              <a:t>Click on icon and add image</a:t>
            </a:r>
            <a:br>
              <a:rPr lang="en-US" dirty="0" smtClean="0"/>
            </a:br>
            <a:r>
              <a:rPr lang="en-US" dirty="0" smtClean="0"/>
              <a:t> from file.</a:t>
            </a:r>
            <a:endParaRPr lang="en-US" dirty="0"/>
          </a:p>
        </p:txBody>
      </p:sp>
      <p:sp>
        <p:nvSpPr>
          <p:cNvPr id="28" name="Picture Placeholder 11"/>
          <p:cNvSpPr>
            <a:spLocks noGrp="1"/>
          </p:cNvSpPr>
          <p:nvPr>
            <p:ph type="pic" sz="quarter" idx="11" hasCustomPrompt="1"/>
          </p:nvPr>
        </p:nvSpPr>
        <p:spPr>
          <a:xfrm>
            <a:off x="512064" y="12371832"/>
            <a:ext cx="2340864" cy="2176272"/>
          </a:xfrm>
          <a:prstGeom prst="rect">
            <a:avLst/>
          </a:prstGeom>
          <a:solidFill>
            <a:schemeClr val="tx1"/>
          </a:solidFill>
        </p:spPr>
        <p:txBody>
          <a:bodyPr rIns="627004">
            <a:normAutofit/>
          </a:bodyPr>
          <a:lstStyle>
            <a:lvl1pPr marL="0" indent="0">
              <a:buNone/>
              <a:defRPr sz="2000">
                <a:solidFill>
                  <a:schemeClr val="bg2"/>
                </a:solidFill>
              </a:defRPr>
            </a:lvl1pPr>
          </a:lstStyle>
          <a:p>
            <a:r>
              <a:rPr lang="en-US" dirty="0" smtClean="0"/>
              <a:t>Click on icon and add image</a:t>
            </a:r>
            <a:br>
              <a:rPr lang="en-US" dirty="0" smtClean="0"/>
            </a:br>
            <a:r>
              <a:rPr lang="en-US" dirty="0" smtClean="0"/>
              <a:t> from file.</a:t>
            </a:r>
            <a:endParaRPr lang="en-US" dirty="0"/>
          </a:p>
        </p:txBody>
      </p:sp>
      <p:sp>
        <p:nvSpPr>
          <p:cNvPr id="29" name="Picture Placeholder 11"/>
          <p:cNvSpPr>
            <a:spLocks noGrp="1"/>
          </p:cNvSpPr>
          <p:nvPr>
            <p:ph type="pic" sz="quarter" idx="12" hasCustomPrompt="1"/>
          </p:nvPr>
        </p:nvSpPr>
        <p:spPr>
          <a:xfrm>
            <a:off x="5358384" y="12371832"/>
            <a:ext cx="2340864" cy="2176272"/>
          </a:xfrm>
          <a:prstGeom prst="rect">
            <a:avLst/>
          </a:prstGeom>
          <a:solidFill>
            <a:schemeClr val="tx1"/>
          </a:solidFill>
        </p:spPr>
        <p:txBody>
          <a:bodyPr rIns="627004">
            <a:normAutofit/>
          </a:bodyPr>
          <a:lstStyle>
            <a:lvl1pPr marL="0" indent="0">
              <a:buNone/>
              <a:defRPr sz="2000">
                <a:solidFill>
                  <a:schemeClr val="bg2"/>
                </a:solidFill>
              </a:defRPr>
            </a:lvl1pPr>
          </a:lstStyle>
          <a:p>
            <a:r>
              <a:rPr lang="en-US" dirty="0" smtClean="0"/>
              <a:t>Click on icon and add image</a:t>
            </a:r>
            <a:br>
              <a:rPr lang="en-US" dirty="0" smtClean="0"/>
            </a:br>
            <a:r>
              <a:rPr lang="en-US" dirty="0" smtClean="0"/>
              <a:t> from file.</a:t>
            </a:r>
            <a:endParaRPr lang="en-US" dirty="0"/>
          </a:p>
        </p:txBody>
      </p:sp>
      <p:sp>
        <p:nvSpPr>
          <p:cNvPr id="30" name="Picture Placeholder 11"/>
          <p:cNvSpPr>
            <a:spLocks noGrp="1"/>
          </p:cNvSpPr>
          <p:nvPr>
            <p:ph type="pic" sz="quarter" idx="13" hasCustomPrompt="1"/>
          </p:nvPr>
        </p:nvSpPr>
        <p:spPr>
          <a:xfrm>
            <a:off x="2926080" y="14630225"/>
            <a:ext cx="2340864" cy="2176272"/>
          </a:xfrm>
          <a:prstGeom prst="rect">
            <a:avLst/>
          </a:prstGeom>
          <a:solidFill>
            <a:schemeClr val="tx1"/>
          </a:solidFill>
        </p:spPr>
        <p:txBody>
          <a:bodyPr rIns="627004">
            <a:normAutofit/>
          </a:bodyPr>
          <a:lstStyle>
            <a:lvl1pPr marL="0" indent="0">
              <a:buNone/>
              <a:defRPr sz="2000">
                <a:solidFill>
                  <a:schemeClr val="bg2"/>
                </a:solidFill>
              </a:defRPr>
            </a:lvl1pPr>
          </a:lstStyle>
          <a:p>
            <a:r>
              <a:rPr lang="en-US" dirty="0" smtClean="0"/>
              <a:t>Click on icon and add image</a:t>
            </a:r>
            <a:br>
              <a:rPr lang="en-US" dirty="0" smtClean="0"/>
            </a:br>
            <a:r>
              <a:rPr lang="en-US" dirty="0" smtClean="0"/>
              <a:t> from file.</a:t>
            </a:r>
            <a:endParaRPr lang="en-US" dirty="0"/>
          </a:p>
        </p:txBody>
      </p:sp>
      <p:sp>
        <p:nvSpPr>
          <p:cNvPr id="31" name="Picture Placeholder 11"/>
          <p:cNvSpPr>
            <a:spLocks noGrp="1"/>
          </p:cNvSpPr>
          <p:nvPr>
            <p:ph type="pic" sz="quarter" idx="14" hasCustomPrompt="1"/>
          </p:nvPr>
        </p:nvSpPr>
        <p:spPr>
          <a:xfrm>
            <a:off x="5358384" y="16898112"/>
            <a:ext cx="2340864" cy="2176272"/>
          </a:xfrm>
          <a:prstGeom prst="rect">
            <a:avLst/>
          </a:prstGeom>
          <a:solidFill>
            <a:schemeClr val="tx1"/>
          </a:solidFill>
        </p:spPr>
        <p:txBody>
          <a:bodyPr rIns="627004">
            <a:normAutofit/>
          </a:bodyPr>
          <a:lstStyle>
            <a:lvl1pPr marL="0" indent="0">
              <a:buNone/>
              <a:defRPr sz="2000">
                <a:solidFill>
                  <a:schemeClr val="bg2"/>
                </a:solidFill>
              </a:defRPr>
            </a:lvl1pPr>
          </a:lstStyle>
          <a:p>
            <a:r>
              <a:rPr lang="en-US" dirty="0" smtClean="0"/>
              <a:t>Click on icon and add image</a:t>
            </a:r>
            <a:br>
              <a:rPr lang="en-US" dirty="0" smtClean="0"/>
            </a:br>
            <a:r>
              <a:rPr lang="en-US" dirty="0" smtClean="0"/>
              <a:t> from file.</a:t>
            </a:r>
            <a:endParaRPr lang="en-US" dirty="0"/>
          </a:p>
        </p:txBody>
      </p:sp>
      <p:sp>
        <p:nvSpPr>
          <p:cNvPr id="32" name="Picture Placeholder 11"/>
          <p:cNvSpPr>
            <a:spLocks noGrp="1"/>
          </p:cNvSpPr>
          <p:nvPr>
            <p:ph type="pic" sz="quarter" idx="15" hasCustomPrompt="1"/>
          </p:nvPr>
        </p:nvSpPr>
        <p:spPr>
          <a:xfrm>
            <a:off x="502920" y="16898112"/>
            <a:ext cx="2340864" cy="2176272"/>
          </a:xfrm>
          <a:prstGeom prst="rect">
            <a:avLst/>
          </a:prstGeom>
          <a:solidFill>
            <a:schemeClr val="tx1"/>
          </a:solidFill>
        </p:spPr>
        <p:txBody>
          <a:bodyPr rIns="627004">
            <a:normAutofit/>
          </a:bodyPr>
          <a:lstStyle>
            <a:lvl1pPr marL="0" indent="0">
              <a:buNone/>
              <a:defRPr sz="2000">
                <a:solidFill>
                  <a:schemeClr val="bg2"/>
                </a:solidFill>
              </a:defRPr>
            </a:lvl1pPr>
          </a:lstStyle>
          <a:p>
            <a:r>
              <a:rPr lang="en-US" dirty="0" smtClean="0"/>
              <a:t>Click on icon and add image</a:t>
            </a:r>
            <a:br>
              <a:rPr lang="en-US" dirty="0" smtClean="0"/>
            </a:br>
            <a:r>
              <a:rPr lang="en-US" dirty="0" smtClean="0"/>
              <a:t> from file.</a:t>
            </a:r>
            <a:endParaRPr lang="en-US" dirty="0"/>
          </a:p>
        </p:txBody>
      </p:sp>
    </p:spTree>
    <p:extLst>
      <p:ext uri="{BB962C8B-B14F-4D97-AF65-F5344CB8AC3E}">
        <p14:creationId xmlns:p14="http://schemas.microsoft.com/office/powerpoint/2010/main" val="247536051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5546813"/>
      </p:ext>
    </p:extLst>
  </p:cSld>
  <p:clrMap bg1="lt1" tx1="dk1" bg2="lt2" tx2="dk2" accent1="accent1" accent2="accent2" accent3="accent3" accent4="accent4" accent5="accent5" accent6="accent6" hlink="hlink" folHlink="folHlink"/>
  <p:sldLayoutIdLst>
    <p:sldLayoutId id="2147483660" r:id="rId1"/>
  </p:sldLayoutIdLst>
  <p:txStyles>
    <p:titleStyle>
      <a:lvl1pPr algn="ctr" defTabSz="156751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1567510" rtl="0" eaLnBrk="1" latinLnBrk="0" hangingPunct="1">
        <a:spcBef>
          <a:spcPct val="20000"/>
        </a:spcBef>
        <a:buFont typeface="Arial"/>
        <a:buChar char="•"/>
        <a:defRPr sz="11000" kern="1200">
          <a:solidFill>
            <a:schemeClr val="tx1"/>
          </a:solidFill>
          <a:latin typeface="+mn-lt"/>
          <a:ea typeface="+mn-ea"/>
          <a:cs typeface="+mn-cs"/>
        </a:defRPr>
      </a:lvl1pPr>
      <a:lvl2pPr marL="2547204" indent="-979694" algn="l" defTabSz="1567510" rtl="0" eaLnBrk="1" latinLnBrk="0" hangingPunct="1">
        <a:spcBef>
          <a:spcPct val="20000"/>
        </a:spcBef>
        <a:buFont typeface="Arial"/>
        <a:buChar char="–"/>
        <a:defRPr sz="9600" kern="1200">
          <a:solidFill>
            <a:schemeClr val="tx1"/>
          </a:solidFill>
          <a:latin typeface="+mn-lt"/>
          <a:ea typeface="+mn-ea"/>
          <a:cs typeface="+mn-cs"/>
        </a:defRPr>
      </a:lvl2pPr>
      <a:lvl3pPr marL="3918776" indent="-783755" algn="l" defTabSz="1567510" rtl="0" eaLnBrk="1" latinLnBrk="0" hangingPunct="1">
        <a:spcBef>
          <a:spcPct val="20000"/>
        </a:spcBef>
        <a:buFont typeface="Arial"/>
        <a:buChar char="•"/>
        <a:defRPr sz="8200" kern="1200">
          <a:solidFill>
            <a:schemeClr val="tx1"/>
          </a:solidFill>
          <a:latin typeface="+mn-lt"/>
          <a:ea typeface="+mn-ea"/>
          <a:cs typeface="+mn-cs"/>
        </a:defRPr>
      </a:lvl3pPr>
      <a:lvl4pPr marL="5486286" indent="-783755" algn="l" defTabSz="1567510" rtl="0" eaLnBrk="1" latinLnBrk="0" hangingPunct="1">
        <a:spcBef>
          <a:spcPct val="20000"/>
        </a:spcBef>
        <a:buFont typeface="Arial"/>
        <a:buChar char="–"/>
        <a:defRPr sz="6900" kern="1200">
          <a:solidFill>
            <a:schemeClr val="tx1"/>
          </a:solidFill>
          <a:latin typeface="+mn-lt"/>
          <a:ea typeface="+mn-ea"/>
          <a:cs typeface="+mn-cs"/>
        </a:defRPr>
      </a:lvl4pPr>
      <a:lvl5pPr marL="7053796" indent="-783755" algn="l" defTabSz="1567510" rtl="0" eaLnBrk="1" latinLnBrk="0" hangingPunct="1">
        <a:spcBef>
          <a:spcPct val="20000"/>
        </a:spcBef>
        <a:buFont typeface="Arial"/>
        <a:buChar char="»"/>
        <a:defRPr sz="6900" kern="1200">
          <a:solidFill>
            <a:schemeClr val="tx1"/>
          </a:solidFill>
          <a:latin typeface="+mn-lt"/>
          <a:ea typeface="+mn-ea"/>
          <a:cs typeface="+mn-cs"/>
        </a:defRPr>
      </a:lvl5pPr>
      <a:lvl6pPr marL="8621306" indent="-783755" algn="l" defTabSz="1567510" rtl="0" eaLnBrk="1" latinLnBrk="0" hangingPunct="1">
        <a:spcBef>
          <a:spcPct val="20000"/>
        </a:spcBef>
        <a:buFont typeface="Arial"/>
        <a:buChar char="•"/>
        <a:defRPr sz="6900" kern="1200">
          <a:solidFill>
            <a:schemeClr val="tx1"/>
          </a:solidFill>
          <a:latin typeface="+mn-lt"/>
          <a:ea typeface="+mn-ea"/>
          <a:cs typeface="+mn-cs"/>
        </a:defRPr>
      </a:lvl6pPr>
      <a:lvl7pPr marL="10188816" indent="-783755" algn="l" defTabSz="1567510" rtl="0" eaLnBrk="1" latinLnBrk="0" hangingPunct="1">
        <a:spcBef>
          <a:spcPct val="20000"/>
        </a:spcBef>
        <a:buFont typeface="Arial"/>
        <a:buChar char="•"/>
        <a:defRPr sz="6900" kern="1200">
          <a:solidFill>
            <a:schemeClr val="tx1"/>
          </a:solidFill>
          <a:latin typeface="+mn-lt"/>
          <a:ea typeface="+mn-ea"/>
          <a:cs typeface="+mn-cs"/>
        </a:defRPr>
      </a:lvl7pPr>
      <a:lvl8pPr marL="11756327" indent="-783755" algn="l" defTabSz="1567510" rtl="0" eaLnBrk="1" latinLnBrk="0" hangingPunct="1">
        <a:spcBef>
          <a:spcPct val="20000"/>
        </a:spcBef>
        <a:buFont typeface="Arial"/>
        <a:buChar char="•"/>
        <a:defRPr sz="6900" kern="1200">
          <a:solidFill>
            <a:schemeClr val="tx1"/>
          </a:solidFill>
          <a:latin typeface="+mn-lt"/>
          <a:ea typeface="+mn-ea"/>
          <a:cs typeface="+mn-cs"/>
        </a:defRPr>
      </a:lvl8pPr>
      <a:lvl9pPr marL="13323837" indent="-783755" algn="l" defTabSz="1567510"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phusewiki.org/docs/2016_Tokyo_SDE/SEND%20for%20Pathologists%20and%20Toxicologists.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fda.gov/forindustry/datastandards/studydatastandards/default.htm"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107"/>
          <p:cNvSpPr/>
          <p:nvPr/>
        </p:nvSpPr>
        <p:spPr>
          <a:xfrm>
            <a:off x="27618" y="0"/>
            <a:ext cx="8229600" cy="21646064"/>
          </a:xfrm>
          <a:custGeom>
            <a:avLst/>
            <a:gdLst/>
            <a:ahLst/>
            <a:cxnLst/>
            <a:rect l="l" t="t" r="r" b="b"/>
            <a:pathLst>
              <a:path w="5143822" h="10052050">
                <a:moveTo>
                  <a:pt x="0" y="10052050"/>
                </a:moveTo>
                <a:lnTo>
                  <a:pt x="5143822" y="10052050"/>
                </a:lnTo>
                <a:lnTo>
                  <a:pt x="5143822" y="0"/>
                </a:lnTo>
                <a:lnTo>
                  <a:pt x="0" y="0"/>
                </a:lnTo>
                <a:lnTo>
                  <a:pt x="0" y="10052050"/>
                </a:lnTo>
                <a:close/>
              </a:path>
            </a:pathLst>
          </a:custGeom>
          <a:solidFill>
            <a:schemeClr val="bg2"/>
          </a:solidFill>
        </p:spPr>
        <p:txBody>
          <a:bodyPr wrap="square" lIns="0" tIns="0" rIns="0" bIns="0" rtlCol="0">
            <a:noAutofit/>
          </a:bodyPr>
          <a:lstStyle/>
          <a:p>
            <a:endParaRPr dirty="0"/>
          </a:p>
        </p:txBody>
      </p:sp>
      <p:sp>
        <p:nvSpPr>
          <p:cNvPr id="17" name="object 4108"/>
          <p:cNvSpPr/>
          <p:nvPr/>
        </p:nvSpPr>
        <p:spPr>
          <a:xfrm>
            <a:off x="408145" y="376313"/>
            <a:ext cx="8" cy="1452062"/>
          </a:xfrm>
          <a:custGeom>
            <a:avLst/>
            <a:gdLst/>
            <a:ahLst/>
            <a:cxnLst/>
            <a:rect l="l" t="t" r="r" b="b"/>
            <a:pathLst>
              <a:path w="5" h="873053">
                <a:moveTo>
                  <a:pt x="0" y="873053"/>
                </a:moveTo>
                <a:lnTo>
                  <a:pt x="5" y="0"/>
                </a:lnTo>
                <a:lnTo>
                  <a:pt x="0" y="873053"/>
                </a:lnTo>
                <a:close/>
              </a:path>
            </a:pathLst>
          </a:custGeom>
          <a:solidFill>
            <a:srgbClr val="FFFFFF"/>
          </a:solidFill>
        </p:spPr>
        <p:txBody>
          <a:bodyPr wrap="square" lIns="0" tIns="0" rIns="0" bIns="0" rtlCol="0">
            <a:noAutofit/>
          </a:bodyPr>
          <a:lstStyle/>
          <a:p>
            <a:endParaRPr/>
          </a:p>
        </p:txBody>
      </p:sp>
      <p:sp>
        <p:nvSpPr>
          <p:cNvPr id="18" name="object 4111"/>
          <p:cNvSpPr/>
          <p:nvPr/>
        </p:nvSpPr>
        <p:spPr>
          <a:xfrm>
            <a:off x="408154" y="376313"/>
            <a:ext cx="32097940" cy="1452062"/>
          </a:xfrm>
          <a:custGeom>
            <a:avLst/>
            <a:gdLst/>
            <a:ahLst/>
            <a:cxnLst/>
            <a:rect l="l" t="t" r="r" b="b"/>
            <a:pathLst>
              <a:path w="19286786" h="873053">
                <a:moveTo>
                  <a:pt x="0" y="873053"/>
                </a:moveTo>
                <a:lnTo>
                  <a:pt x="19286786" y="873053"/>
                </a:lnTo>
                <a:lnTo>
                  <a:pt x="19286786" y="0"/>
                </a:lnTo>
                <a:lnTo>
                  <a:pt x="0" y="0"/>
                </a:lnTo>
                <a:lnTo>
                  <a:pt x="0" y="873053"/>
                </a:lnTo>
                <a:close/>
              </a:path>
            </a:pathLst>
          </a:custGeom>
          <a:solidFill>
            <a:schemeClr val="accent5"/>
          </a:solidFill>
        </p:spPr>
        <p:txBody>
          <a:bodyPr wrap="square" lIns="0" tIns="0" rIns="0" bIns="0" rtlCol="0">
            <a:noAutofit/>
          </a:bodyPr>
          <a:lstStyle/>
          <a:p>
            <a:endParaRPr/>
          </a:p>
        </p:txBody>
      </p:sp>
      <p:sp>
        <p:nvSpPr>
          <p:cNvPr id="19" name="object 2"/>
          <p:cNvSpPr txBox="1"/>
          <p:nvPr/>
        </p:nvSpPr>
        <p:spPr>
          <a:xfrm>
            <a:off x="645186" y="323705"/>
            <a:ext cx="28993451" cy="1452062"/>
          </a:xfrm>
          <a:prstGeom prst="rect">
            <a:avLst/>
          </a:prstGeom>
          <a:noFill/>
        </p:spPr>
        <p:txBody>
          <a:bodyPr wrap="square" lIns="0" tIns="0" rIns="0" bIns="0" rtlCol="0" anchor="ctr" anchorCtr="0">
            <a:noAutofit/>
          </a:bodyPr>
          <a:lstStyle/>
          <a:p>
            <a:r>
              <a:rPr lang="en-US" sz="4400" b="1" dirty="0">
                <a:solidFill>
                  <a:schemeClr val="bg1"/>
                </a:solidFill>
              </a:rPr>
              <a:t>Ensuring consistency of SEND Datasets with Study Reports using Machine Learning Algorithms</a:t>
            </a:r>
          </a:p>
        </p:txBody>
      </p:sp>
      <p:sp>
        <p:nvSpPr>
          <p:cNvPr id="20" name="Rectangle 19"/>
          <p:cNvSpPr/>
          <p:nvPr/>
        </p:nvSpPr>
        <p:spPr>
          <a:xfrm>
            <a:off x="489226" y="471596"/>
            <a:ext cx="31925292" cy="1275346"/>
          </a:xfrm>
          <a:prstGeom prst="rect">
            <a:avLst/>
          </a:prstGeom>
          <a:noFill/>
          <a:ln w="50800" cap="sq" cmpd="sng">
            <a:solidFill>
              <a:schemeClr val="bg1"/>
            </a:solidFill>
            <a:miter lim="800000"/>
          </a:ln>
          <a:effectLst/>
        </p:spPr>
        <p:style>
          <a:lnRef idx="1">
            <a:schemeClr val="accent1"/>
          </a:lnRef>
          <a:fillRef idx="3">
            <a:schemeClr val="accent1"/>
          </a:fillRef>
          <a:effectRef idx="2">
            <a:schemeClr val="accent1"/>
          </a:effectRef>
          <a:fontRef idx="minor">
            <a:schemeClr val="lt1"/>
          </a:fontRef>
        </p:style>
        <p:txBody>
          <a:bodyPr lIns="199586" tIns="99793" rIns="199586" bIns="99793" rtlCol="0" anchor="ctr"/>
          <a:lstStyle/>
          <a:p>
            <a:pPr algn="ctr"/>
            <a:endParaRPr lang="en-US"/>
          </a:p>
        </p:txBody>
      </p:sp>
      <p:sp>
        <p:nvSpPr>
          <p:cNvPr id="30" name="object 5119"/>
          <p:cNvSpPr/>
          <p:nvPr/>
        </p:nvSpPr>
        <p:spPr>
          <a:xfrm>
            <a:off x="7341148" y="18335703"/>
            <a:ext cx="3338" cy="6791"/>
          </a:xfrm>
          <a:custGeom>
            <a:avLst/>
            <a:gdLst/>
            <a:ahLst/>
            <a:cxnLst/>
            <a:rect l="l" t="t" r="r" b="b"/>
            <a:pathLst>
              <a:path w="1870" h="3807">
                <a:moveTo>
                  <a:pt x="1870" y="3216"/>
                </a:moveTo>
                <a:lnTo>
                  <a:pt x="773" y="922"/>
                </a:lnTo>
                <a:lnTo>
                  <a:pt x="191" y="0"/>
                </a:lnTo>
                <a:lnTo>
                  <a:pt x="0" y="139"/>
                </a:lnTo>
                <a:lnTo>
                  <a:pt x="1113" y="2507"/>
                </a:lnTo>
                <a:lnTo>
                  <a:pt x="1806" y="3807"/>
                </a:lnTo>
                <a:lnTo>
                  <a:pt x="1870" y="3216"/>
                </a:lnTo>
                <a:close/>
              </a:path>
            </a:pathLst>
          </a:custGeom>
          <a:solidFill>
            <a:srgbClr val="000000"/>
          </a:solidFill>
        </p:spPr>
        <p:txBody>
          <a:bodyPr wrap="square" lIns="0" tIns="0" rIns="0" bIns="0" rtlCol="0">
            <a:noAutofit/>
          </a:bodyPr>
          <a:lstStyle/>
          <a:p>
            <a:endParaRPr/>
          </a:p>
        </p:txBody>
      </p:sp>
      <p:sp>
        <p:nvSpPr>
          <p:cNvPr id="31" name="object 5167"/>
          <p:cNvSpPr/>
          <p:nvPr/>
        </p:nvSpPr>
        <p:spPr>
          <a:xfrm>
            <a:off x="7241429" y="18466812"/>
            <a:ext cx="7101" cy="5358"/>
          </a:xfrm>
          <a:custGeom>
            <a:avLst/>
            <a:gdLst/>
            <a:ahLst/>
            <a:cxnLst/>
            <a:rect l="l" t="t" r="r" b="b"/>
            <a:pathLst>
              <a:path w="3978" h="3004">
                <a:moveTo>
                  <a:pt x="2321" y="238"/>
                </a:moveTo>
                <a:lnTo>
                  <a:pt x="1343" y="0"/>
                </a:lnTo>
                <a:lnTo>
                  <a:pt x="587" y="84"/>
                </a:lnTo>
                <a:lnTo>
                  <a:pt x="0" y="3004"/>
                </a:lnTo>
                <a:lnTo>
                  <a:pt x="1547" y="2024"/>
                </a:lnTo>
                <a:lnTo>
                  <a:pt x="3030" y="1052"/>
                </a:lnTo>
                <a:lnTo>
                  <a:pt x="3978" y="782"/>
                </a:lnTo>
                <a:lnTo>
                  <a:pt x="3336" y="450"/>
                </a:lnTo>
                <a:lnTo>
                  <a:pt x="2321" y="238"/>
                </a:lnTo>
                <a:close/>
              </a:path>
            </a:pathLst>
          </a:custGeom>
          <a:solidFill>
            <a:srgbClr val="000000"/>
          </a:solidFill>
        </p:spPr>
        <p:txBody>
          <a:bodyPr wrap="square" lIns="0" tIns="0" rIns="0" bIns="0" rtlCol="0">
            <a:noAutofit/>
          </a:bodyPr>
          <a:lstStyle/>
          <a:p>
            <a:endParaRPr/>
          </a:p>
        </p:txBody>
      </p:sp>
      <p:sp>
        <p:nvSpPr>
          <p:cNvPr id="32" name="object 5174"/>
          <p:cNvSpPr/>
          <p:nvPr/>
        </p:nvSpPr>
        <p:spPr>
          <a:xfrm>
            <a:off x="7124654" y="18445697"/>
            <a:ext cx="9967" cy="4010"/>
          </a:xfrm>
          <a:custGeom>
            <a:avLst/>
            <a:gdLst/>
            <a:ahLst/>
            <a:cxnLst/>
            <a:rect l="l" t="t" r="r" b="b"/>
            <a:pathLst>
              <a:path w="5584" h="2248">
                <a:moveTo>
                  <a:pt x="5049" y="0"/>
                </a:moveTo>
                <a:lnTo>
                  <a:pt x="0" y="404"/>
                </a:lnTo>
                <a:lnTo>
                  <a:pt x="424" y="732"/>
                </a:lnTo>
                <a:lnTo>
                  <a:pt x="1032" y="1372"/>
                </a:lnTo>
                <a:lnTo>
                  <a:pt x="1733" y="2082"/>
                </a:lnTo>
                <a:lnTo>
                  <a:pt x="2783" y="2248"/>
                </a:lnTo>
                <a:lnTo>
                  <a:pt x="3658" y="1966"/>
                </a:lnTo>
                <a:lnTo>
                  <a:pt x="4045" y="1835"/>
                </a:lnTo>
                <a:lnTo>
                  <a:pt x="4976" y="1090"/>
                </a:lnTo>
                <a:lnTo>
                  <a:pt x="5584" y="427"/>
                </a:lnTo>
                <a:lnTo>
                  <a:pt x="5049" y="0"/>
                </a:lnTo>
                <a:close/>
              </a:path>
            </a:pathLst>
          </a:custGeom>
          <a:solidFill>
            <a:srgbClr val="000000"/>
          </a:solidFill>
        </p:spPr>
        <p:txBody>
          <a:bodyPr wrap="square" lIns="0" tIns="0" rIns="0" bIns="0" rtlCol="0">
            <a:noAutofit/>
          </a:bodyPr>
          <a:lstStyle/>
          <a:p>
            <a:endParaRPr/>
          </a:p>
        </p:txBody>
      </p:sp>
      <p:sp>
        <p:nvSpPr>
          <p:cNvPr id="33" name="object 5176"/>
          <p:cNvSpPr/>
          <p:nvPr/>
        </p:nvSpPr>
        <p:spPr>
          <a:xfrm>
            <a:off x="7130739" y="18448308"/>
            <a:ext cx="4143" cy="2199"/>
          </a:xfrm>
          <a:custGeom>
            <a:avLst/>
            <a:gdLst/>
            <a:ahLst/>
            <a:cxnLst/>
            <a:rect l="l" t="t" r="r" b="b"/>
            <a:pathLst>
              <a:path w="2321" h="1233">
                <a:moveTo>
                  <a:pt x="1611" y="0"/>
                </a:moveTo>
                <a:lnTo>
                  <a:pt x="986" y="261"/>
                </a:lnTo>
                <a:lnTo>
                  <a:pt x="209" y="698"/>
                </a:lnTo>
                <a:lnTo>
                  <a:pt x="0" y="887"/>
                </a:lnTo>
                <a:lnTo>
                  <a:pt x="2321" y="1233"/>
                </a:lnTo>
                <a:lnTo>
                  <a:pt x="2265" y="404"/>
                </a:lnTo>
                <a:lnTo>
                  <a:pt x="1611" y="0"/>
                </a:lnTo>
                <a:close/>
              </a:path>
            </a:pathLst>
          </a:custGeom>
          <a:solidFill>
            <a:srgbClr val="000000"/>
          </a:solidFill>
        </p:spPr>
        <p:txBody>
          <a:bodyPr wrap="square" lIns="0" tIns="0" rIns="0" bIns="0" rtlCol="0">
            <a:noAutofit/>
          </a:bodyPr>
          <a:lstStyle/>
          <a:p>
            <a:endParaRPr/>
          </a:p>
        </p:txBody>
      </p:sp>
      <p:sp>
        <p:nvSpPr>
          <p:cNvPr id="34" name="object 5206"/>
          <p:cNvSpPr/>
          <p:nvPr/>
        </p:nvSpPr>
        <p:spPr>
          <a:xfrm>
            <a:off x="7248288" y="18521751"/>
            <a:ext cx="5264" cy="5867"/>
          </a:xfrm>
          <a:custGeom>
            <a:avLst/>
            <a:gdLst/>
            <a:ahLst/>
            <a:cxnLst/>
            <a:rect l="l" t="t" r="r" b="b"/>
            <a:pathLst>
              <a:path w="2949" h="3289">
                <a:moveTo>
                  <a:pt x="2248" y="0"/>
                </a:moveTo>
                <a:lnTo>
                  <a:pt x="884" y="177"/>
                </a:lnTo>
                <a:lnTo>
                  <a:pt x="930" y="1561"/>
                </a:lnTo>
                <a:lnTo>
                  <a:pt x="552" y="2507"/>
                </a:lnTo>
                <a:lnTo>
                  <a:pt x="0" y="3289"/>
                </a:lnTo>
                <a:lnTo>
                  <a:pt x="1113" y="2329"/>
                </a:lnTo>
                <a:lnTo>
                  <a:pt x="2422" y="1396"/>
                </a:lnTo>
                <a:lnTo>
                  <a:pt x="2949" y="741"/>
                </a:lnTo>
                <a:lnTo>
                  <a:pt x="2248" y="0"/>
                </a:lnTo>
                <a:close/>
              </a:path>
            </a:pathLst>
          </a:custGeom>
          <a:solidFill>
            <a:srgbClr val="000000"/>
          </a:solidFill>
        </p:spPr>
        <p:txBody>
          <a:bodyPr wrap="square" lIns="0" tIns="0" rIns="0" bIns="0" rtlCol="0">
            <a:noAutofit/>
          </a:bodyPr>
          <a:lstStyle/>
          <a:p>
            <a:endParaRPr/>
          </a:p>
        </p:txBody>
      </p:sp>
      <p:sp>
        <p:nvSpPr>
          <p:cNvPr id="35" name="object 21"/>
          <p:cNvSpPr txBox="1"/>
          <p:nvPr/>
        </p:nvSpPr>
        <p:spPr>
          <a:xfrm>
            <a:off x="302083" y="14917654"/>
            <a:ext cx="1856511" cy="1725463"/>
          </a:xfrm>
          <a:prstGeom prst="rect">
            <a:avLst/>
          </a:prstGeom>
        </p:spPr>
        <p:txBody>
          <a:bodyPr wrap="square" lIns="0" tIns="0" rIns="0" bIns="0" rtlCol="0">
            <a:noAutofit/>
          </a:bodyPr>
          <a:lstStyle/>
          <a:p>
            <a:pPr marL="55441">
              <a:lnSpc>
                <a:spcPts val="2183"/>
              </a:lnSpc>
            </a:pPr>
            <a:endParaRPr sz="2200"/>
          </a:p>
        </p:txBody>
      </p:sp>
      <p:sp>
        <p:nvSpPr>
          <p:cNvPr id="36" name="object 20"/>
          <p:cNvSpPr txBox="1"/>
          <p:nvPr/>
        </p:nvSpPr>
        <p:spPr>
          <a:xfrm>
            <a:off x="2158594" y="14917654"/>
            <a:ext cx="1856511" cy="1725463"/>
          </a:xfrm>
          <a:prstGeom prst="rect">
            <a:avLst/>
          </a:prstGeom>
        </p:spPr>
        <p:txBody>
          <a:bodyPr wrap="square" lIns="0" tIns="0" rIns="0" bIns="0" rtlCol="0">
            <a:noAutofit/>
          </a:bodyPr>
          <a:lstStyle/>
          <a:p>
            <a:pPr marL="55441">
              <a:lnSpc>
                <a:spcPts val="2183"/>
              </a:lnSpc>
            </a:pPr>
            <a:endParaRPr sz="2200"/>
          </a:p>
        </p:txBody>
      </p:sp>
      <p:sp>
        <p:nvSpPr>
          <p:cNvPr id="37" name="object 19"/>
          <p:cNvSpPr txBox="1"/>
          <p:nvPr/>
        </p:nvSpPr>
        <p:spPr>
          <a:xfrm>
            <a:off x="4015102" y="14917654"/>
            <a:ext cx="1856508" cy="1725463"/>
          </a:xfrm>
          <a:prstGeom prst="rect">
            <a:avLst/>
          </a:prstGeom>
        </p:spPr>
        <p:txBody>
          <a:bodyPr wrap="square" lIns="0" tIns="0" rIns="0" bIns="0" rtlCol="0">
            <a:noAutofit/>
          </a:bodyPr>
          <a:lstStyle/>
          <a:p>
            <a:pPr marL="55441">
              <a:lnSpc>
                <a:spcPts val="2183"/>
              </a:lnSpc>
            </a:pPr>
            <a:endParaRPr sz="2200"/>
          </a:p>
        </p:txBody>
      </p:sp>
      <p:sp>
        <p:nvSpPr>
          <p:cNvPr id="38" name="object 18"/>
          <p:cNvSpPr txBox="1"/>
          <p:nvPr/>
        </p:nvSpPr>
        <p:spPr>
          <a:xfrm>
            <a:off x="5871607" y="14917654"/>
            <a:ext cx="1856508" cy="1725463"/>
          </a:xfrm>
          <a:prstGeom prst="rect">
            <a:avLst/>
          </a:prstGeom>
        </p:spPr>
        <p:txBody>
          <a:bodyPr wrap="square" lIns="0" tIns="0" rIns="0" bIns="0" rtlCol="0">
            <a:noAutofit/>
          </a:bodyPr>
          <a:lstStyle/>
          <a:p>
            <a:pPr marL="55441">
              <a:lnSpc>
                <a:spcPts val="2183"/>
              </a:lnSpc>
            </a:pPr>
            <a:endParaRPr sz="2200"/>
          </a:p>
        </p:txBody>
      </p:sp>
      <p:sp>
        <p:nvSpPr>
          <p:cNvPr id="47" name="object 60"/>
          <p:cNvSpPr txBox="1"/>
          <p:nvPr/>
        </p:nvSpPr>
        <p:spPr>
          <a:xfrm>
            <a:off x="175791" y="2785867"/>
            <a:ext cx="7687517" cy="5920409"/>
          </a:xfrm>
          <a:prstGeom prst="rect">
            <a:avLst/>
          </a:prstGeom>
        </p:spPr>
        <p:txBody>
          <a:bodyPr wrap="square" lIns="0" tIns="0" rIns="0" bIns="0" rtlCol="0">
            <a:noAutofit/>
          </a:bodyPr>
          <a:lstStyle>
            <a:defPPr>
              <a:defRPr lang="en-US"/>
            </a:defPPr>
            <a:lvl1pPr>
              <a:defRPr sz="2400"/>
            </a:lvl1pPr>
          </a:lstStyle>
          <a:p>
            <a:r>
              <a:rPr lang="en-US" dirty="0"/>
              <a:t>Many factors in the SEND preparation process contribute to inconsistency with the authoritative and audited Study Report. But a persistent issue is the lack of standard terminology and consistent parsing of qualitative data such as in MI – Microscopic, MA-Macroscopic and CL-Clinical Observations that will improve quality and reduce costs.</a:t>
            </a:r>
          </a:p>
          <a:p>
            <a:r>
              <a:rPr lang="en-US" dirty="0"/>
              <a:t>This paper describes a continuously improving process using machine learning algorithms driven by a digital representation of the Study Report to provide recommendations automatically for parsing observations to STRESC, Modifiers and Severity.</a:t>
            </a:r>
          </a:p>
          <a:p>
            <a:r>
              <a:rPr lang="en-US" dirty="0"/>
              <a:t>The recommendation engine semantically recombines the SEND components to match the findings as reported in the Study Report allowing the automated comparator tool to check the consistency of the qualitative incidence counts and the quantitative data in SEND against the PDF Report</a:t>
            </a:r>
          </a:p>
        </p:txBody>
      </p:sp>
      <p:sp>
        <p:nvSpPr>
          <p:cNvPr id="49" name="object 46"/>
          <p:cNvSpPr txBox="1"/>
          <p:nvPr/>
        </p:nvSpPr>
        <p:spPr>
          <a:xfrm>
            <a:off x="194781" y="9277858"/>
            <a:ext cx="7687516" cy="7030331"/>
          </a:xfrm>
          <a:prstGeom prst="rect">
            <a:avLst/>
          </a:prstGeom>
        </p:spPr>
        <p:txBody>
          <a:bodyPr wrap="square" lIns="0" tIns="0" rIns="0" bIns="0" rtlCol="0">
            <a:noAutofit/>
          </a:bodyPr>
          <a:lstStyle/>
          <a:p>
            <a:r>
              <a:rPr lang="en-US" sz="2400" dirty="0" smtClean="0"/>
              <a:t>Pathologist and veterinarians enter their original findings </a:t>
            </a:r>
            <a:r>
              <a:rPr lang="en-US" sz="2400" dirty="0"/>
              <a:t>in </a:t>
            </a:r>
            <a:r>
              <a:rPr lang="en-US" sz="2400" dirty="0" smtClean="0"/>
              <a:t>Clinical Observations or Pathology </a:t>
            </a:r>
            <a:r>
              <a:rPr lang="en-US" sz="2400" dirty="0"/>
              <a:t>data entry systems which is then mapped to ORRES in SEND data </a:t>
            </a:r>
            <a:r>
              <a:rPr lang="en-US" sz="2400" dirty="0" smtClean="0"/>
              <a:t>generation </a:t>
            </a:r>
            <a:r>
              <a:rPr lang="en-US" sz="2400" dirty="0"/>
              <a:t>These ORRES are further </a:t>
            </a:r>
            <a:r>
              <a:rPr lang="en-US" sz="2400" dirty="0" smtClean="0"/>
              <a:t>split by rules or by </a:t>
            </a:r>
            <a:r>
              <a:rPr lang="en-US" sz="2400" dirty="0"/>
              <a:t>Experts curating each unique terms, and converted to Base Pathological Process, Modifiers and Severity.  Modifiers that are commonly used include organ-specific topography, distribution, character of the change and duration (Frame and Mann, 2008</a:t>
            </a:r>
            <a:r>
              <a:rPr lang="en-US" sz="2400" baseline="30000" dirty="0"/>
              <a:t>3</a:t>
            </a:r>
            <a:r>
              <a:rPr lang="en-US" sz="2400" dirty="0"/>
              <a:t>). </a:t>
            </a:r>
          </a:p>
          <a:p>
            <a:r>
              <a:rPr lang="en-US" sz="2400" dirty="0"/>
              <a:t>T</a:t>
            </a:r>
            <a:r>
              <a:rPr lang="en-US" sz="2400" dirty="0" smtClean="0"/>
              <a:t>hese </a:t>
            </a:r>
            <a:r>
              <a:rPr lang="en-US" sz="2400" dirty="0"/>
              <a:t>methods are not </a:t>
            </a:r>
            <a:r>
              <a:rPr lang="en-US" sz="2400" dirty="0" smtClean="0"/>
              <a:t>always reliable </a:t>
            </a:r>
            <a:r>
              <a:rPr lang="en-US" sz="2400" dirty="0"/>
              <a:t>and </a:t>
            </a:r>
            <a:r>
              <a:rPr lang="en-US" sz="2400" dirty="0" smtClean="0"/>
              <a:t>consistent </a:t>
            </a:r>
            <a:r>
              <a:rPr lang="en-US" sz="2400" dirty="0"/>
              <a:t>within or across studies.  The FDA </a:t>
            </a:r>
            <a:r>
              <a:rPr lang="en-US" sz="2400" dirty="0" smtClean="0"/>
              <a:t>requires submission of </a:t>
            </a:r>
            <a:r>
              <a:rPr lang="en-US" sz="2400" dirty="0"/>
              <a:t>Base Pathological Terms, Severity and </a:t>
            </a:r>
            <a:r>
              <a:rPr lang="en-US" sz="2400" dirty="0" smtClean="0"/>
              <a:t>modifiers, </a:t>
            </a:r>
            <a:r>
              <a:rPr lang="en-US" sz="2400" dirty="0"/>
              <a:t>along with </a:t>
            </a:r>
            <a:r>
              <a:rPr lang="en-US" sz="2400" dirty="0" smtClean="0"/>
              <a:t>ORRES. To help reviewers understand the incidence </a:t>
            </a:r>
            <a:r>
              <a:rPr lang="en-US" sz="2400" dirty="0"/>
              <a:t>count at different </a:t>
            </a:r>
            <a:r>
              <a:rPr lang="en-US" sz="2400" dirty="0" smtClean="0"/>
              <a:t>levels and attributes. The </a:t>
            </a:r>
            <a:r>
              <a:rPr lang="en-US" sz="2400" dirty="0"/>
              <a:t>splitting of MI/MA lesions to the granularity as expect by FDA requires very scrupulous attention as it may easily compromise the ability to detect a test-article effect or may lead to the appearance of a test-article effect when none is actually present</a:t>
            </a:r>
          </a:p>
          <a:p>
            <a:r>
              <a:rPr lang="en-US" sz="2400" dirty="0"/>
              <a:t> Below is the illustration of FDA requirement of submitting Microscopic pathological Findings:</a:t>
            </a:r>
          </a:p>
          <a:p>
            <a:endParaRPr lang="en-IN" sz="2400" dirty="0"/>
          </a:p>
          <a:p>
            <a:endParaRPr lang="en-US" sz="2200" dirty="0"/>
          </a:p>
        </p:txBody>
      </p:sp>
      <p:sp>
        <p:nvSpPr>
          <p:cNvPr id="55" name="object 4106"/>
          <p:cNvSpPr/>
          <p:nvPr/>
        </p:nvSpPr>
        <p:spPr>
          <a:xfrm>
            <a:off x="16474075" y="2630960"/>
            <a:ext cx="45719" cy="18958345"/>
          </a:xfrm>
          <a:custGeom>
            <a:avLst/>
            <a:gdLst/>
            <a:ahLst/>
            <a:cxnLst/>
            <a:rect l="l" t="t" r="r" b="b"/>
            <a:pathLst>
              <a:path h="8313883">
                <a:moveTo>
                  <a:pt x="0" y="0"/>
                </a:moveTo>
                <a:lnTo>
                  <a:pt x="0" y="8313883"/>
                </a:lnTo>
              </a:path>
            </a:pathLst>
          </a:custGeom>
          <a:ln w="38100" cmpd="sng">
            <a:solidFill>
              <a:srgbClr val="00355F"/>
            </a:solidFill>
          </a:ln>
        </p:spPr>
        <p:txBody>
          <a:bodyPr wrap="square" lIns="0" tIns="0" rIns="0" bIns="0" rtlCol="0">
            <a:noAutofit/>
          </a:bodyPr>
          <a:lstStyle/>
          <a:p>
            <a:endParaRPr/>
          </a:p>
        </p:txBody>
      </p:sp>
      <p:sp>
        <p:nvSpPr>
          <p:cNvPr id="16" name="TextBox 15"/>
          <p:cNvSpPr txBox="1"/>
          <p:nvPr/>
        </p:nvSpPr>
        <p:spPr>
          <a:xfrm>
            <a:off x="25045855" y="6998518"/>
            <a:ext cx="7577457" cy="3046988"/>
          </a:xfrm>
          <a:prstGeom prst="rect">
            <a:avLst/>
          </a:prstGeom>
          <a:noFill/>
        </p:spPr>
        <p:txBody>
          <a:bodyPr wrap="square" rtlCol="0">
            <a:spAutoFit/>
          </a:bodyPr>
          <a:lstStyle>
            <a:defPPr>
              <a:defRPr lang="en-US"/>
            </a:defPPr>
            <a:lvl1pPr lvl="0">
              <a:defRPr sz="2400"/>
            </a:lvl1pPr>
          </a:lstStyle>
          <a:p>
            <a:endParaRPr lang="en-US" b="1" dirty="0" smtClean="0"/>
          </a:p>
          <a:p>
            <a:r>
              <a:rPr lang="en-US" b="1" dirty="0" smtClean="0"/>
              <a:t>Sequential </a:t>
            </a:r>
            <a:r>
              <a:rPr lang="en-US" b="1" dirty="0"/>
              <a:t>Based </a:t>
            </a:r>
            <a:r>
              <a:rPr lang="en-US" b="1" dirty="0" smtClean="0"/>
              <a:t>Approach</a:t>
            </a:r>
          </a:p>
          <a:p>
            <a:r>
              <a:rPr lang="en-US" dirty="0" smtClean="0"/>
              <a:t>Using this approach we were able to get an accuracy of ~76% (using a cut off value of 0.6).</a:t>
            </a:r>
          </a:p>
          <a:p>
            <a:r>
              <a:rPr lang="en-US" dirty="0"/>
              <a:t>The learning capability will be enhanced in NN in future process which helps to increase its efficiency with good performance </a:t>
            </a:r>
            <a:r>
              <a:rPr lang="en-US" dirty="0" smtClean="0"/>
              <a:t>evaluation.</a:t>
            </a:r>
          </a:p>
          <a:p>
            <a:endParaRPr lang="en-US" dirty="0"/>
          </a:p>
        </p:txBody>
      </p:sp>
      <p:sp>
        <p:nvSpPr>
          <p:cNvPr id="66" name="object 4106"/>
          <p:cNvSpPr/>
          <p:nvPr/>
        </p:nvSpPr>
        <p:spPr>
          <a:xfrm>
            <a:off x="24776932" y="2699869"/>
            <a:ext cx="45719" cy="18958345"/>
          </a:xfrm>
          <a:custGeom>
            <a:avLst/>
            <a:gdLst/>
            <a:ahLst/>
            <a:cxnLst/>
            <a:rect l="l" t="t" r="r" b="b"/>
            <a:pathLst>
              <a:path h="8313883">
                <a:moveTo>
                  <a:pt x="0" y="0"/>
                </a:moveTo>
                <a:lnTo>
                  <a:pt x="0" y="8313883"/>
                </a:lnTo>
              </a:path>
            </a:pathLst>
          </a:custGeom>
          <a:ln w="38100" cmpd="sng">
            <a:solidFill>
              <a:srgbClr val="00355F"/>
            </a:solidFill>
          </a:ln>
        </p:spPr>
        <p:txBody>
          <a:bodyPr wrap="square" lIns="0" tIns="0" rIns="0" bIns="0" rtlCol="0">
            <a:noAutofit/>
          </a:bodyPr>
          <a:lstStyle/>
          <a:p>
            <a:endParaRPr/>
          </a:p>
        </p:txBody>
      </p:sp>
      <p:sp>
        <p:nvSpPr>
          <p:cNvPr id="2" name="TextBox 1"/>
          <p:cNvSpPr txBox="1"/>
          <p:nvPr/>
        </p:nvSpPr>
        <p:spPr>
          <a:xfrm>
            <a:off x="3026586" y="1799963"/>
            <a:ext cx="25805157" cy="461665"/>
          </a:xfrm>
          <a:prstGeom prst="rect">
            <a:avLst/>
          </a:prstGeom>
          <a:noFill/>
        </p:spPr>
        <p:txBody>
          <a:bodyPr wrap="square" rtlCol="0">
            <a:spAutoFit/>
          </a:bodyPr>
          <a:lstStyle/>
          <a:p>
            <a:r>
              <a:rPr lang="en-US" sz="2400" i="1" dirty="0" smtClean="0"/>
              <a:t>Suresh Madhavan, Raja Ramesh, Venkatesh Krishnan, Kurien Abraham, Mohit Mathew and Latha Prabakar (</a:t>
            </a:r>
            <a:r>
              <a:rPr lang="en-US" sz="2400" i="1" dirty="0"/>
              <a:t>PointCross Life Sciences Inc</a:t>
            </a:r>
            <a:r>
              <a:rPr lang="en-US" sz="2400" i="1" dirty="0" smtClean="0"/>
              <a:t>.) </a:t>
            </a:r>
            <a:endParaRPr lang="en-US" sz="2400" i="1" dirty="0"/>
          </a:p>
        </p:txBody>
      </p:sp>
      <p:sp>
        <p:nvSpPr>
          <p:cNvPr id="3" name="TextBox 2"/>
          <p:cNvSpPr txBox="1"/>
          <p:nvPr/>
        </p:nvSpPr>
        <p:spPr>
          <a:xfrm>
            <a:off x="87786" y="2291155"/>
            <a:ext cx="2241125" cy="496161"/>
          </a:xfrm>
          <a:prstGeom prst="rect">
            <a:avLst/>
          </a:prstGeom>
          <a:noFill/>
        </p:spPr>
        <p:txBody>
          <a:bodyPr wrap="square" rtlCol="0">
            <a:spAutoFit/>
          </a:bodyPr>
          <a:lstStyle/>
          <a:p>
            <a:pPr marL="27720" marR="17959">
              <a:lnSpc>
                <a:spcPct val="80000"/>
              </a:lnSpc>
              <a:spcBef>
                <a:spcPts val="199"/>
              </a:spcBef>
            </a:pPr>
            <a:r>
              <a:rPr lang="en-US" sz="3200" b="1" spc="63" dirty="0">
                <a:solidFill>
                  <a:schemeClr val="accent1"/>
                </a:solidFill>
                <a:cs typeface="Calibri"/>
              </a:rPr>
              <a:t>ABSTRACT</a:t>
            </a:r>
          </a:p>
        </p:txBody>
      </p:sp>
      <p:sp>
        <p:nvSpPr>
          <p:cNvPr id="56" name="TextBox 55"/>
          <p:cNvSpPr txBox="1"/>
          <p:nvPr/>
        </p:nvSpPr>
        <p:spPr>
          <a:xfrm>
            <a:off x="40962" y="8839017"/>
            <a:ext cx="3598120" cy="486287"/>
          </a:xfrm>
          <a:prstGeom prst="rect">
            <a:avLst/>
          </a:prstGeom>
          <a:noFill/>
        </p:spPr>
        <p:txBody>
          <a:bodyPr wrap="square" rtlCol="0">
            <a:spAutoFit/>
          </a:bodyPr>
          <a:lstStyle/>
          <a:p>
            <a:pPr marL="27720" marR="17959">
              <a:lnSpc>
                <a:spcPct val="80000"/>
              </a:lnSpc>
              <a:spcBef>
                <a:spcPts val="199"/>
              </a:spcBef>
            </a:pPr>
            <a:r>
              <a:rPr lang="en-US" sz="3200" b="1" spc="63" dirty="0">
                <a:solidFill>
                  <a:schemeClr val="accent1"/>
                </a:solidFill>
                <a:cs typeface="Calibri"/>
              </a:rPr>
              <a:t>INTRODUCTION</a:t>
            </a:r>
          </a:p>
        </p:txBody>
      </p:sp>
      <p:sp>
        <p:nvSpPr>
          <p:cNvPr id="8" name="TextBox 7"/>
          <p:cNvSpPr txBox="1"/>
          <p:nvPr/>
        </p:nvSpPr>
        <p:spPr>
          <a:xfrm>
            <a:off x="8497711" y="2804202"/>
            <a:ext cx="7628021" cy="461665"/>
          </a:xfrm>
          <a:prstGeom prst="rect">
            <a:avLst/>
          </a:prstGeom>
          <a:noFill/>
        </p:spPr>
        <p:txBody>
          <a:bodyPr wrap="square" rtlCol="0">
            <a:spAutoFit/>
          </a:bodyPr>
          <a:lstStyle/>
          <a:p>
            <a:endParaRPr lang="en-US" sz="2400" dirty="0"/>
          </a:p>
        </p:txBody>
      </p:sp>
      <p:sp>
        <p:nvSpPr>
          <p:cNvPr id="13" name="TextBox 12"/>
          <p:cNvSpPr txBox="1"/>
          <p:nvPr/>
        </p:nvSpPr>
        <p:spPr>
          <a:xfrm>
            <a:off x="490983" y="21347094"/>
            <a:ext cx="7117132" cy="646331"/>
          </a:xfrm>
          <a:prstGeom prst="rect">
            <a:avLst/>
          </a:prstGeom>
          <a:noFill/>
        </p:spPr>
        <p:txBody>
          <a:bodyPr wrap="square" rtlCol="0">
            <a:spAutoFit/>
          </a:bodyPr>
          <a:lstStyle/>
          <a:p>
            <a:r>
              <a:rPr lang="en-US" sz="1800" i="1" dirty="0"/>
              <a:t>Illustration of MI/MA/CL Split Process and Mapping to SEND variables</a:t>
            </a:r>
            <a:endParaRPr lang="en-US" sz="1800" dirty="0"/>
          </a:p>
          <a:p>
            <a:endParaRPr lang="en-US" sz="1800" dirty="0"/>
          </a:p>
        </p:txBody>
      </p:sp>
      <p:pic>
        <p:nvPicPr>
          <p:cNvPr id="25" name="Picture 24"/>
          <p:cNvPicPr>
            <a:picLocks noChangeAspect="1"/>
          </p:cNvPicPr>
          <p:nvPr/>
        </p:nvPicPr>
        <p:blipFill>
          <a:blip r:embed="rId3"/>
          <a:stretch>
            <a:fillRect/>
          </a:stretch>
        </p:blipFill>
        <p:spPr>
          <a:xfrm>
            <a:off x="8284990" y="9375235"/>
            <a:ext cx="7903998" cy="4087811"/>
          </a:xfrm>
          <a:prstGeom prst="rect">
            <a:avLst/>
          </a:prstGeom>
        </p:spPr>
      </p:pic>
      <p:pic>
        <p:nvPicPr>
          <p:cNvPr id="94" name="Picture 93"/>
          <p:cNvPicPr>
            <a:picLocks noChangeAspect="1"/>
          </p:cNvPicPr>
          <p:nvPr/>
        </p:nvPicPr>
        <p:blipFill>
          <a:blip r:embed="rId4"/>
          <a:stretch>
            <a:fillRect/>
          </a:stretch>
        </p:blipFill>
        <p:spPr>
          <a:xfrm>
            <a:off x="8280078" y="2200678"/>
            <a:ext cx="7983752" cy="3081828"/>
          </a:xfrm>
          <a:prstGeom prst="rect">
            <a:avLst/>
          </a:prstGeom>
        </p:spPr>
      </p:pic>
      <p:sp>
        <p:nvSpPr>
          <p:cNvPr id="95" name="TextBox 94"/>
          <p:cNvSpPr txBox="1"/>
          <p:nvPr/>
        </p:nvSpPr>
        <p:spPr>
          <a:xfrm>
            <a:off x="8321811" y="5323125"/>
            <a:ext cx="7942019" cy="1938992"/>
          </a:xfrm>
          <a:prstGeom prst="rect">
            <a:avLst/>
          </a:prstGeom>
          <a:noFill/>
        </p:spPr>
        <p:txBody>
          <a:bodyPr wrap="square" rtlCol="0">
            <a:spAutoFit/>
          </a:bodyPr>
          <a:lstStyle/>
          <a:p>
            <a:r>
              <a:rPr lang="en-US" sz="2400" dirty="0" smtClean="0"/>
              <a:t>A </a:t>
            </a:r>
            <a:r>
              <a:rPr lang="en-US" sz="2400" dirty="0"/>
              <a:t>typical</a:t>
            </a:r>
            <a:r>
              <a:rPr lang="en-US" sz="2400" dirty="0" smtClean="0"/>
              <a:t> </a:t>
            </a:r>
            <a:r>
              <a:rPr lang="en-US" sz="2400" dirty="0"/>
              <a:t>1-month </a:t>
            </a:r>
            <a:r>
              <a:rPr lang="en-US" sz="2400" dirty="0" smtClean="0"/>
              <a:t>Toxicity </a:t>
            </a:r>
            <a:r>
              <a:rPr lang="en-US" sz="2400" dirty="0"/>
              <a:t>study can easily comprise of approximately </a:t>
            </a:r>
            <a:r>
              <a:rPr lang="en-US" sz="2400" dirty="0" smtClean="0"/>
              <a:t>25-75 </a:t>
            </a:r>
            <a:r>
              <a:rPr lang="en-US" sz="2400" dirty="0"/>
              <a:t>unique MI Findings. And at times organ names can also be a part of ORRES that further compound the problem of segregating and assorting into different SEND variables</a:t>
            </a:r>
          </a:p>
        </p:txBody>
      </p:sp>
      <p:sp>
        <p:nvSpPr>
          <p:cNvPr id="26" name="TextBox 25"/>
          <p:cNvSpPr txBox="1"/>
          <p:nvPr/>
        </p:nvSpPr>
        <p:spPr>
          <a:xfrm>
            <a:off x="8376814" y="13472061"/>
            <a:ext cx="7928825" cy="2308324"/>
          </a:xfrm>
          <a:prstGeom prst="rect">
            <a:avLst/>
          </a:prstGeom>
          <a:noFill/>
        </p:spPr>
        <p:txBody>
          <a:bodyPr wrap="square" rtlCol="0">
            <a:spAutoFit/>
          </a:bodyPr>
          <a:lstStyle/>
          <a:p>
            <a:r>
              <a:rPr lang="en-US" sz="2400" dirty="0"/>
              <a:t>The increased granularity of Trial Design domains in SEND datasets pose the issue of mapping directly to the Sponsor Defined Dose Groupings in the Study </a:t>
            </a:r>
            <a:r>
              <a:rPr lang="en-US" sz="2400" dirty="0" smtClean="0"/>
              <a:t>Report and results in inconsistencies between the SEND datasets and Study Report such as </a:t>
            </a:r>
            <a:r>
              <a:rPr lang="en-US" sz="2400" dirty="0"/>
              <a:t>differences in incidence counts and group mean data reported for sponsor dose </a:t>
            </a:r>
            <a:r>
              <a:rPr lang="en-US" sz="2400" dirty="0" smtClean="0"/>
              <a:t>groups.</a:t>
            </a:r>
            <a:endParaRPr lang="en-US" sz="2400" dirty="0"/>
          </a:p>
        </p:txBody>
      </p:sp>
      <p:sp>
        <p:nvSpPr>
          <p:cNvPr id="96" name="TextBox 95"/>
          <p:cNvSpPr txBox="1"/>
          <p:nvPr/>
        </p:nvSpPr>
        <p:spPr>
          <a:xfrm>
            <a:off x="8303934" y="15824213"/>
            <a:ext cx="3598120" cy="496161"/>
          </a:xfrm>
          <a:prstGeom prst="rect">
            <a:avLst/>
          </a:prstGeom>
          <a:noFill/>
        </p:spPr>
        <p:txBody>
          <a:bodyPr wrap="square" rtlCol="0">
            <a:spAutoFit/>
          </a:bodyPr>
          <a:lstStyle/>
          <a:p>
            <a:pPr marL="27720" marR="17959">
              <a:lnSpc>
                <a:spcPct val="80000"/>
              </a:lnSpc>
              <a:spcBef>
                <a:spcPts val="199"/>
              </a:spcBef>
            </a:pPr>
            <a:r>
              <a:rPr lang="en-US" sz="3200" b="1" spc="63" dirty="0" smtClean="0">
                <a:solidFill>
                  <a:schemeClr val="accent1"/>
                </a:solidFill>
                <a:cs typeface="Calibri"/>
              </a:rPr>
              <a:t>Methodology</a:t>
            </a:r>
            <a:endParaRPr lang="en-US" sz="3200" b="1" spc="63" dirty="0">
              <a:solidFill>
                <a:schemeClr val="accent1"/>
              </a:solidFill>
              <a:cs typeface="Calibri"/>
            </a:endParaRPr>
          </a:p>
        </p:txBody>
      </p:sp>
      <p:sp>
        <p:nvSpPr>
          <p:cNvPr id="27" name="TextBox 26"/>
          <p:cNvSpPr txBox="1"/>
          <p:nvPr/>
        </p:nvSpPr>
        <p:spPr>
          <a:xfrm>
            <a:off x="8257217" y="16311786"/>
            <a:ext cx="8216857" cy="5262979"/>
          </a:xfrm>
          <a:prstGeom prst="rect">
            <a:avLst/>
          </a:prstGeom>
          <a:noFill/>
        </p:spPr>
        <p:txBody>
          <a:bodyPr wrap="square" rtlCol="0">
            <a:spAutoFit/>
          </a:bodyPr>
          <a:lstStyle/>
          <a:p>
            <a:r>
              <a:rPr lang="en-US" sz="2400" b="1" dirty="0" smtClean="0"/>
              <a:t>Parsing Original Pathological Findings to SEND Variables</a:t>
            </a:r>
          </a:p>
          <a:p>
            <a:r>
              <a:rPr lang="en-US" sz="2400" dirty="0" smtClean="0"/>
              <a:t>Improving </a:t>
            </a:r>
            <a:r>
              <a:rPr lang="en-US" sz="2400" dirty="0"/>
              <a:t>the quality and consistency in qualitative data with respect to SEND </a:t>
            </a:r>
            <a:r>
              <a:rPr lang="en-US" sz="2400" dirty="0" smtClean="0"/>
              <a:t>datasets by using a </a:t>
            </a:r>
            <a:r>
              <a:rPr lang="en-US" sz="2400" dirty="0"/>
              <a:t>machine learning technique that can adopt to the internally developed training </a:t>
            </a:r>
            <a:r>
              <a:rPr lang="en-US" sz="2400" dirty="0" smtClean="0"/>
              <a:t>set.</a:t>
            </a:r>
          </a:p>
          <a:p>
            <a:endParaRPr lang="en-US" sz="2400" dirty="0" smtClean="0"/>
          </a:p>
          <a:p>
            <a:r>
              <a:rPr lang="en-US" sz="2400" b="1" dirty="0" smtClean="0"/>
              <a:t>Data Collection</a:t>
            </a:r>
            <a:r>
              <a:rPr lang="en-US" sz="2400" dirty="0" smtClean="0"/>
              <a:t>: A corpus was created taking unique observations/findings reported in the SEND datasets (PointCross synthesized and anonymized datasets)</a:t>
            </a:r>
          </a:p>
          <a:p>
            <a:endParaRPr lang="en-US" sz="2400" dirty="0" smtClean="0"/>
          </a:p>
          <a:p>
            <a:r>
              <a:rPr lang="en-US" sz="2400" b="1" dirty="0"/>
              <a:t>Data Preprocessing </a:t>
            </a:r>
            <a:r>
              <a:rPr lang="en-US" sz="2400" b="1" dirty="0" smtClean="0"/>
              <a:t>: Sequential </a:t>
            </a:r>
            <a:r>
              <a:rPr lang="en-US" sz="2400" b="1" dirty="0"/>
              <a:t>Based approach</a:t>
            </a:r>
          </a:p>
          <a:p>
            <a:r>
              <a:rPr lang="en-US" sz="2400" dirty="0"/>
              <a:t>Text is tokenized by removing the case differences and special characters and correcting the spacing. Knowledge </a:t>
            </a:r>
            <a:r>
              <a:rPr lang="en-US" sz="2400" dirty="0" smtClean="0"/>
              <a:t>from PointCross </a:t>
            </a:r>
            <a:r>
              <a:rPr lang="en-US" sz="2400" dirty="0"/>
              <a:t>maintained global CT, Ontologies and CDISC CT is used to identify phrases (multi-word constructs) as </a:t>
            </a:r>
          </a:p>
        </p:txBody>
      </p:sp>
      <p:sp>
        <p:nvSpPr>
          <p:cNvPr id="97" name="TextBox 96"/>
          <p:cNvSpPr txBox="1"/>
          <p:nvPr/>
        </p:nvSpPr>
        <p:spPr>
          <a:xfrm>
            <a:off x="16590726" y="15625018"/>
            <a:ext cx="3598120" cy="496161"/>
          </a:xfrm>
          <a:prstGeom prst="rect">
            <a:avLst/>
          </a:prstGeom>
          <a:noFill/>
        </p:spPr>
        <p:txBody>
          <a:bodyPr wrap="square" rtlCol="0">
            <a:spAutoFit/>
          </a:bodyPr>
          <a:lstStyle/>
          <a:p>
            <a:pPr marL="27720" marR="17959">
              <a:lnSpc>
                <a:spcPct val="80000"/>
              </a:lnSpc>
              <a:spcBef>
                <a:spcPts val="199"/>
              </a:spcBef>
            </a:pPr>
            <a:r>
              <a:rPr lang="en-US" sz="3200" b="1" spc="63" dirty="0" smtClean="0">
                <a:solidFill>
                  <a:schemeClr val="accent1"/>
                </a:solidFill>
                <a:cs typeface="Calibri"/>
              </a:rPr>
              <a:t>Results</a:t>
            </a:r>
            <a:endParaRPr lang="en-US" sz="3200" b="1" spc="63" dirty="0">
              <a:solidFill>
                <a:schemeClr val="accent1"/>
              </a:solidFill>
              <a:cs typeface="Calibri"/>
            </a:endParaRPr>
          </a:p>
        </p:txBody>
      </p:sp>
      <p:sp>
        <p:nvSpPr>
          <p:cNvPr id="5" name="TextBox 4"/>
          <p:cNvSpPr txBox="1"/>
          <p:nvPr/>
        </p:nvSpPr>
        <p:spPr>
          <a:xfrm>
            <a:off x="16684319" y="16121179"/>
            <a:ext cx="7651090" cy="6370975"/>
          </a:xfrm>
          <a:prstGeom prst="rect">
            <a:avLst/>
          </a:prstGeom>
          <a:noFill/>
        </p:spPr>
        <p:txBody>
          <a:bodyPr wrap="square" rtlCol="0">
            <a:spAutoFit/>
          </a:bodyPr>
          <a:lstStyle/>
          <a:p>
            <a:pPr lvl="0"/>
            <a:r>
              <a:rPr lang="en-US" sz="2400" dirty="0" smtClean="0"/>
              <a:t>We used a sample </a:t>
            </a:r>
            <a:r>
              <a:rPr lang="en-US" sz="2400" dirty="0"/>
              <a:t>study </a:t>
            </a:r>
            <a:r>
              <a:rPr lang="en-US" sz="2400" dirty="0" smtClean="0"/>
              <a:t>PC201708 (</a:t>
            </a:r>
            <a:r>
              <a:rPr lang="en-US" sz="2400" u="sng" dirty="0" smtClean="0">
                <a:solidFill>
                  <a:srgbClr val="0070C0"/>
                </a:solidFill>
              </a:rPr>
              <a:t>http</a:t>
            </a:r>
            <a:r>
              <a:rPr lang="en-US" sz="2400" u="sng" dirty="0">
                <a:solidFill>
                  <a:srgbClr val="0070C0"/>
                </a:solidFill>
              </a:rPr>
              <a:t>://</a:t>
            </a:r>
            <a:r>
              <a:rPr lang="en-US" sz="2400" u="sng" dirty="0" smtClean="0">
                <a:solidFill>
                  <a:srgbClr val="0070C0"/>
                </a:solidFill>
              </a:rPr>
              <a:t>info.pointcrosslifesciences.com/mysend</a:t>
            </a:r>
            <a:r>
              <a:rPr lang="en-US" sz="2400" dirty="0" smtClean="0"/>
              <a:t>) to test the above mentioned methods.</a:t>
            </a:r>
            <a:r>
              <a:rPr lang="en-US" sz="2400" dirty="0"/>
              <a:t> The test study data is 13 –week repeat dose toxicity study conducted in rats, consists of </a:t>
            </a:r>
            <a:r>
              <a:rPr lang="en-US" sz="2400" dirty="0" smtClean="0"/>
              <a:t>a total of 4217 MI  findings of which </a:t>
            </a:r>
            <a:r>
              <a:rPr lang="en-US" sz="2400" dirty="0"/>
              <a:t>92 </a:t>
            </a:r>
            <a:r>
              <a:rPr lang="en-US" sz="2400" dirty="0" smtClean="0"/>
              <a:t>are unique.</a:t>
            </a:r>
          </a:p>
          <a:p>
            <a:pPr lvl="0"/>
            <a:endParaRPr lang="en-US" sz="2400" b="1" dirty="0" smtClean="0"/>
          </a:p>
          <a:p>
            <a:pPr lvl="0"/>
            <a:r>
              <a:rPr lang="en-US" sz="2400" b="1" dirty="0" smtClean="0"/>
              <a:t>Pattern Based Approach</a:t>
            </a:r>
            <a:r>
              <a:rPr lang="en-US" sz="2400" dirty="0" smtClean="0"/>
              <a:t> </a:t>
            </a:r>
          </a:p>
          <a:p>
            <a:pPr lvl="0"/>
            <a:r>
              <a:rPr lang="en-US" sz="2400" dirty="0" smtClean="0"/>
              <a:t>We </a:t>
            </a:r>
            <a:r>
              <a:rPr lang="en-US" sz="2400" dirty="0"/>
              <a:t>used punctuation as a separator to create phrase by word </a:t>
            </a:r>
            <a:r>
              <a:rPr lang="en-US" sz="2400" dirty="0" smtClean="0"/>
              <a:t>matrix and kept a </a:t>
            </a:r>
            <a:r>
              <a:rPr lang="en-US" sz="2400" dirty="0"/>
              <a:t>cut-off score </a:t>
            </a:r>
            <a:r>
              <a:rPr lang="en-US" sz="2400" dirty="0" smtClean="0"/>
              <a:t>of 0.6 for </a:t>
            </a:r>
            <a:r>
              <a:rPr lang="en-US" sz="2400" dirty="0"/>
              <a:t>any term to appear in the </a:t>
            </a:r>
            <a:r>
              <a:rPr lang="en-US" sz="2400" dirty="0" smtClean="0"/>
              <a:t>output. The study has 154 unique terms out of which only 82 terms were selected based on the cutoff or due to the absence of those terms in the training set. </a:t>
            </a:r>
            <a:r>
              <a:rPr lang="en-US" sz="2400" dirty="0"/>
              <a:t>The confusion matrix represents terms that are classified by MLP with the set-up as mentioned </a:t>
            </a:r>
            <a:r>
              <a:rPr lang="en-US" sz="2400" dirty="0" smtClean="0"/>
              <a:t>above  and gives an accuracy of 89%</a:t>
            </a:r>
          </a:p>
          <a:p>
            <a:pPr lvl="0"/>
            <a:endParaRPr lang="en-US" sz="2400" dirty="0"/>
          </a:p>
          <a:p>
            <a:endParaRPr lang="en-US" sz="2400" dirty="0"/>
          </a:p>
        </p:txBody>
      </p:sp>
      <p:pic>
        <p:nvPicPr>
          <p:cNvPr id="43" name="Picture 42"/>
          <p:cNvPicPr>
            <a:picLocks noChangeAspect="1"/>
          </p:cNvPicPr>
          <p:nvPr/>
        </p:nvPicPr>
        <p:blipFill>
          <a:blip r:embed="rId5"/>
          <a:stretch>
            <a:fillRect/>
          </a:stretch>
        </p:blipFill>
        <p:spPr>
          <a:xfrm>
            <a:off x="194781" y="16701860"/>
            <a:ext cx="7552324" cy="4510681"/>
          </a:xfrm>
          <a:prstGeom prst="rect">
            <a:avLst/>
          </a:prstGeom>
          <a:ln>
            <a:solidFill>
              <a:schemeClr val="tx1"/>
            </a:solidFill>
          </a:ln>
        </p:spPr>
      </p:pic>
      <p:sp>
        <p:nvSpPr>
          <p:cNvPr id="10" name="TextBox 9"/>
          <p:cNvSpPr txBox="1"/>
          <p:nvPr/>
        </p:nvSpPr>
        <p:spPr>
          <a:xfrm>
            <a:off x="16723043" y="2239194"/>
            <a:ext cx="7968043" cy="13388280"/>
          </a:xfrm>
          <a:prstGeom prst="rect">
            <a:avLst/>
          </a:prstGeom>
          <a:noFill/>
        </p:spPr>
        <p:txBody>
          <a:bodyPr wrap="square" rtlCol="0">
            <a:spAutoFit/>
          </a:bodyPr>
          <a:lstStyle/>
          <a:p>
            <a:r>
              <a:rPr lang="en-US" sz="2400" dirty="0" smtClean="0"/>
              <a:t>single </a:t>
            </a:r>
            <a:r>
              <a:rPr lang="en-US" sz="2400" dirty="0"/>
              <a:t>entity for further processing, and identifying negation and double-negatives</a:t>
            </a:r>
            <a:r>
              <a:rPr lang="en-US" sz="2400" dirty="0" smtClean="0"/>
              <a:t>. The </a:t>
            </a:r>
            <a:r>
              <a:rPr lang="en-US" sz="2400" dirty="0"/>
              <a:t>above output is used to </a:t>
            </a:r>
            <a:r>
              <a:rPr lang="en-US" sz="2400" dirty="0" smtClean="0"/>
              <a:t>create vector </a:t>
            </a:r>
            <a:r>
              <a:rPr lang="en-US" sz="2400" dirty="0"/>
              <a:t>representation of the words using Word2Vec and the embedding layer is created by using Skip gram architecture and negative samples method.  The output from this exercise is a dense vectors representations of words/phrases that retain the natural relationship between words in multi-dimensional space based on pathological descriptions and curated ontologies. A deep convolutional neural network is created and trained using the text from the training set and input is added using the neural </a:t>
            </a:r>
            <a:r>
              <a:rPr lang="en-US" sz="2400" dirty="0" smtClean="0"/>
              <a:t>embedding </a:t>
            </a:r>
            <a:r>
              <a:rPr lang="en-US" sz="2400" dirty="0"/>
              <a:t>created above.</a:t>
            </a:r>
          </a:p>
          <a:p>
            <a:endParaRPr lang="en-US" sz="2400" dirty="0" smtClean="0"/>
          </a:p>
          <a:p>
            <a:pPr lvl="0"/>
            <a:r>
              <a:rPr lang="en-US" sz="2400" b="1" dirty="0"/>
              <a:t>Pattern Based Approach</a:t>
            </a:r>
          </a:p>
          <a:p>
            <a:r>
              <a:rPr lang="en-US" sz="2400" dirty="0"/>
              <a:t>The data was processed to get the list of unique words as columns and list of words as rows in a matrix form with 0 or 1 as values, where 0 indicates the absence of that particular word in standard variable and 1 indicates its presence. MLP-Multilayer Perceptron belongs to a class of fully connected </a:t>
            </a:r>
            <a:r>
              <a:rPr lang="en-US" sz="2400" dirty="0" smtClean="0"/>
              <a:t>feed forward </a:t>
            </a:r>
            <a:r>
              <a:rPr lang="en-US" sz="2400" dirty="0"/>
              <a:t>networks where each neuron is connected with other neurons at every next layer and it uses the supervised learning technique called back-propagation also known as backward propagation of error as a generic model with the following parameters for the training set:</a:t>
            </a:r>
          </a:p>
          <a:p>
            <a:pPr marL="342900" lvl="0" indent="-342900">
              <a:buFont typeface="Arial" panose="020B0604020202020204" pitchFamily="34" charset="0"/>
              <a:buChar char="•"/>
            </a:pPr>
            <a:r>
              <a:rPr lang="en-US" sz="2400" b="1" dirty="0"/>
              <a:t>A learning function </a:t>
            </a:r>
            <a:r>
              <a:rPr lang="en-US" sz="2400" dirty="0"/>
              <a:t>with a suitable learning rate between 0 and 0.2. </a:t>
            </a:r>
            <a:r>
              <a:rPr lang="en-US" sz="2400" dirty="0" smtClean="0"/>
              <a:t> If </a:t>
            </a:r>
            <a:r>
              <a:rPr lang="en-US" sz="2400" dirty="0"/>
              <a:t>the function is taking time to converge, the learning rate is too small (may be close to 0). If the function </a:t>
            </a:r>
            <a:r>
              <a:rPr lang="en-US" sz="2400" dirty="0" smtClean="0"/>
              <a:t>fails </a:t>
            </a:r>
            <a:r>
              <a:rPr lang="en-US" sz="2400" dirty="0"/>
              <a:t>to converge, the learning rate is too big (may be close to 1).</a:t>
            </a:r>
          </a:p>
          <a:p>
            <a:pPr marL="342900" lvl="0" indent="-342900">
              <a:buFont typeface="Arial" panose="020B0604020202020204" pitchFamily="34" charset="0"/>
              <a:buChar char="•"/>
            </a:pPr>
            <a:r>
              <a:rPr lang="en-US" sz="2400" b="1" dirty="0"/>
              <a:t>The maximum output </a:t>
            </a:r>
            <a:r>
              <a:rPr lang="en-US" sz="2400" b="1" dirty="0" smtClean="0"/>
              <a:t>difference </a:t>
            </a:r>
            <a:r>
              <a:rPr lang="en-US" sz="2400" dirty="0" smtClean="0"/>
              <a:t>which</a:t>
            </a:r>
            <a:r>
              <a:rPr lang="en-US" sz="2400" b="1" dirty="0" smtClean="0"/>
              <a:t> </a:t>
            </a:r>
            <a:r>
              <a:rPr lang="en-US" sz="2400" dirty="0" smtClean="0"/>
              <a:t>measures </a:t>
            </a:r>
            <a:r>
              <a:rPr lang="en-US" sz="2400" dirty="0"/>
              <a:t>how much error </a:t>
            </a:r>
            <a:r>
              <a:rPr lang="en-US" sz="2400" dirty="0" smtClean="0"/>
              <a:t>between </a:t>
            </a:r>
            <a:r>
              <a:rPr lang="en-US" sz="2400" dirty="0"/>
              <a:t>output and target value. Basically, this parameter takes care of the model </a:t>
            </a:r>
            <a:r>
              <a:rPr lang="en-US" sz="2400" dirty="0" smtClean="0"/>
              <a:t>so that it is not over-fitting</a:t>
            </a:r>
            <a:r>
              <a:rPr lang="en-US" sz="2400" dirty="0"/>
              <a:t>.</a:t>
            </a:r>
          </a:p>
          <a:p>
            <a:pPr marL="342900" lvl="0" indent="-342900">
              <a:buFont typeface="Arial" panose="020B0604020202020204" pitchFamily="34" charset="0"/>
              <a:buChar char="•"/>
            </a:pPr>
            <a:r>
              <a:rPr lang="en-US" sz="2400" b="1" dirty="0"/>
              <a:t>The initial function </a:t>
            </a:r>
            <a:r>
              <a:rPr lang="en-US" sz="2400" dirty="0"/>
              <a:t>with random weights between -0.3 and 0.3 </a:t>
            </a:r>
          </a:p>
          <a:p>
            <a:r>
              <a:rPr lang="en-US" sz="2400" dirty="0"/>
              <a:t>Also, a network of associated words is built to support the supervised learning model in order to get reliable result</a:t>
            </a:r>
          </a:p>
        </p:txBody>
      </p:sp>
      <p:sp>
        <p:nvSpPr>
          <p:cNvPr id="44" name="TextBox 43"/>
          <p:cNvSpPr txBox="1"/>
          <p:nvPr/>
        </p:nvSpPr>
        <p:spPr>
          <a:xfrm>
            <a:off x="8306440" y="7211914"/>
            <a:ext cx="7974152" cy="2012859"/>
          </a:xfrm>
          <a:prstGeom prst="rect">
            <a:avLst/>
          </a:prstGeom>
          <a:noFill/>
        </p:spPr>
        <p:txBody>
          <a:bodyPr wrap="square" rtlCol="0">
            <a:spAutoFit/>
          </a:bodyPr>
          <a:lstStyle/>
          <a:p>
            <a:pPr marL="27720" marR="17959">
              <a:lnSpc>
                <a:spcPct val="80000"/>
              </a:lnSpc>
              <a:spcBef>
                <a:spcPts val="199"/>
              </a:spcBef>
            </a:pPr>
            <a:r>
              <a:rPr lang="en-US" sz="3200" b="1" spc="63" dirty="0">
                <a:solidFill>
                  <a:schemeClr val="accent1"/>
                </a:solidFill>
                <a:cs typeface="Calibri"/>
              </a:rPr>
              <a:t>Disparate granularity of Study/Trial Design representation in Study Report versus SEND datasets </a:t>
            </a:r>
          </a:p>
          <a:p>
            <a:r>
              <a:rPr lang="en-US" sz="2400" dirty="0"/>
              <a:t>Below is the illustration of Study Design from PDF Reports and Trial Design domains as required by </a:t>
            </a:r>
            <a:r>
              <a:rPr lang="en-US" sz="2400" dirty="0" smtClean="0"/>
              <a:t>FDA:</a:t>
            </a:r>
            <a:endParaRPr lang="en-US" sz="2400" dirty="0"/>
          </a:p>
        </p:txBody>
      </p:sp>
      <p:sp>
        <p:nvSpPr>
          <p:cNvPr id="14" name="TextBox 13"/>
          <p:cNvSpPr txBox="1"/>
          <p:nvPr/>
        </p:nvSpPr>
        <p:spPr>
          <a:xfrm>
            <a:off x="24858491" y="9827071"/>
            <a:ext cx="7922629" cy="11077904"/>
          </a:xfrm>
          <a:prstGeom prst="rect">
            <a:avLst/>
          </a:prstGeom>
          <a:noFill/>
        </p:spPr>
        <p:txBody>
          <a:bodyPr wrap="square" rtlCol="0">
            <a:spAutoFit/>
          </a:bodyPr>
          <a:lstStyle/>
          <a:p>
            <a:pPr marL="27720" marR="17959">
              <a:lnSpc>
                <a:spcPct val="80000"/>
              </a:lnSpc>
              <a:spcBef>
                <a:spcPts val="199"/>
              </a:spcBef>
            </a:pPr>
            <a:r>
              <a:rPr lang="en-US" sz="3200" b="1" spc="63" dirty="0" smtClean="0">
                <a:solidFill>
                  <a:schemeClr val="accent1"/>
                </a:solidFill>
                <a:cs typeface="Calibri"/>
              </a:rPr>
              <a:t>Conclusion</a:t>
            </a:r>
          </a:p>
          <a:p>
            <a:pPr marR="17959">
              <a:spcBef>
                <a:spcPts val="199"/>
              </a:spcBef>
            </a:pPr>
            <a:r>
              <a:rPr lang="en-US" sz="2400" dirty="0"/>
              <a:t>The industry has faced many challenges in being able to prepare SEND data sets with reliability, quality and at a reasonable </a:t>
            </a:r>
            <a:r>
              <a:rPr lang="en-US" sz="2400" dirty="0" smtClean="0"/>
              <a:t>cost. In this </a:t>
            </a:r>
            <a:r>
              <a:rPr lang="en-US" sz="2400" dirty="0"/>
              <a:t>paper we have described how neural network techniques  can be used in recommending and preparing SEND ready datasets. </a:t>
            </a:r>
            <a:r>
              <a:rPr lang="en-US" sz="2400" dirty="0" smtClean="0"/>
              <a:t> Based on our understanding, MLP gives </a:t>
            </a:r>
            <a:r>
              <a:rPr lang="en-US" sz="2400" dirty="0"/>
              <a:t>better performance due to their ability to recognize </a:t>
            </a:r>
            <a:r>
              <a:rPr lang="en-US" sz="2400" dirty="0" smtClean="0"/>
              <a:t>patterns. Neural Networks </a:t>
            </a:r>
            <a:r>
              <a:rPr lang="en-US" sz="2400" dirty="0"/>
              <a:t>is a tool </a:t>
            </a:r>
            <a:r>
              <a:rPr lang="en-US" sz="2400" dirty="0" smtClean="0"/>
              <a:t>which facilitates Sponsors and CROs in </a:t>
            </a:r>
            <a:r>
              <a:rPr lang="en-US" sz="2400" dirty="0"/>
              <a:t>getting ready with SEND datasets.</a:t>
            </a:r>
            <a:r>
              <a:rPr lang="en-US" sz="2400" dirty="0" smtClean="0"/>
              <a:t> The </a:t>
            </a:r>
            <a:r>
              <a:rPr lang="en-US" sz="2400" dirty="0"/>
              <a:t>critical evaluation of the MLP outputs are continuously improving and can contribute greatly to cost effective and responsive services for SEND Data.</a:t>
            </a:r>
          </a:p>
          <a:p>
            <a:pPr marL="27720" marR="17959">
              <a:lnSpc>
                <a:spcPct val="80000"/>
              </a:lnSpc>
              <a:spcBef>
                <a:spcPts val="199"/>
              </a:spcBef>
            </a:pPr>
            <a:endParaRPr lang="en-US" sz="2400" b="1" spc="63" dirty="0" smtClean="0">
              <a:solidFill>
                <a:schemeClr val="accent1"/>
              </a:solidFill>
              <a:cs typeface="Calibri"/>
            </a:endParaRPr>
          </a:p>
          <a:p>
            <a:pPr marL="27720" marR="17959">
              <a:lnSpc>
                <a:spcPct val="80000"/>
              </a:lnSpc>
              <a:spcBef>
                <a:spcPts val="199"/>
              </a:spcBef>
            </a:pPr>
            <a:r>
              <a:rPr lang="en-US" sz="2400" b="1" spc="63" dirty="0" smtClean="0">
                <a:solidFill>
                  <a:schemeClr val="accent1"/>
                </a:solidFill>
                <a:cs typeface="Calibri"/>
              </a:rPr>
              <a:t>References</a:t>
            </a:r>
          </a:p>
          <a:p>
            <a:pPr marL="342900" lvl="0" indent="-342900">
              <a:buFont typeface="Arial" panose="020B0604020202020204" pitchFamily="34" charset="0"/>
              <a:buChar char="•"/>
            </a:pPr>
            <a:r>
              <a:rPr lang="en-US" sz="2400" u="sng" dirty="0">
                <a:hlinkClick r:id="rId6"/>
              </a:rPr>
              <a:t>https://www.fda.gov/forindustry/datastandards/studydatastandards/default.htm</a:t>
            </a:r>
            <a:endParaRPr lang="en-US" sz="2400" dirty="0"/>
          </a:p>
          <a:p>
            <a:pPr marL="342900" lvl="0" indent="-342900">
              <a:buFont typeface="Arial" panose="020B0604020202020204" pitchFamily="34" charset="0"/>
              <a:buChar char="•"/>
            </a:pPr>
            <a:r>
              <a:rPr lang="en-US" sz="2400" dirty="0">
                <a:hlinkClick r:id="rId7"/>
              </a:rPr>
              <a:t>http://www.phusewiki.org/docs/2016_Tokyo_SDE/SEND%20for%20Pathologists%20and%20Toxicologists.pdf</a:t>
            </a:r>
            <a:endParaRPr lang="en-US" sz="2400" dirty="0"/>
          </a:p>
          <a:p>
            <a:pPr marL="342900" lvl="0" indent="-342900">
              <a:buFont typeface="Arial" panose="020B0604020202020204" pitchFamily="34" charset="0"/>
              <a:buChar char="•"/>
            </a:pPr>
            <a:r>
              <a:rPr lang="en-US" sz="2400" dirty="0"/>
              <a:t>Frame S.R. and Mann P.C. (2008). Principles of Pathology for Toxicology Studies. In: Principles and Methods of Toxicology, Fifth Edition (Hayes A.W, </a:t>
            </a:r>
            <a:r>
              <a:rPr lang="en-US" sz="2400" dirty="0" err="1"/>
              <a:t>ed</a:t>
            </a:r>
            <a:r>
              <a:rPr lang="en-US" sz="2400" dirty="0"/>
              <a:t>), pp 591-609, CRC Press. Boca Raton.</a:t>
            </a:r>
          </a:p>
          <a:p>
            <a:pPr marL="342900" lvl="0" indent="-342900">
              <a:buFont typeface="Arial" panose="020B0604020202020204" pitchFamily="34" charset="0"/>
              <a:buChar char="•"/>
            </a:pPr>
            <a:r>
              <a:rPr lang="en-US" sz="2400" dirty="0"/>
              <a:t>https://code.google.com/archive/p/word2vec</a:t>
            </a:r>
            <a:r>
              <a:rPr lang="en-US" sz="2400" dirty="0" smtClean="0"/>
              <a:t>/</a:t>
            </a:r>
            <a:r>
              <a:rPr lang="en-US" sz="2400" dirty="0"/>
              <a:t> </a:t>
            </a:r>
          </a:p>
          <a:p>
            <a:pPr marL="342900" lvl="0" indent="-342900">
              <a:buFont typeface="Arial" panose="020B0604020202020204" pitchFamily="34" charset="0"/>
              <a:buChar char="•"/>
            </a:pPr>
            <a:r>
              <a:rPr lang="en-US" sz="2400" dirty="0"/>
              <a:t>Andrew Tomlinson. Medical applications for pattern classifiers and image processing. http://www.railwaybridge.co.uk, accessed April 27, 2005, 2000</a:t>
            </a:r>
            <a:r>
              <a:rPr lang="en-US" sz="2400" dirty="0" smtClean="0"/>
              <a:t>.</a:t>
            </a:r>
          </a:p>
          <a:p>
            <a:pPr lvl="0"/>
            <a:endParaRPr lang="en-US" sz="2400" dirty="0" smtClean="0"/>
          </a:p>
          <a:p>
            <a:pPr lvl="0"/>
            <a:endParaRPr lang="en-US" sz="2400" dirty="0"/>
          </a:p>
          <a:p>
            <a:pPr marL="27720" marR="17959">
              <a:lnSpc>
                <a:spcPct val="80000"/>
              </a:lnSpc>
              <a:spcBef>
                <a:spcPts val="199"/>
              </a:spcBef>
            </a:pPr>
            <a:endParaRPr lang="en-US" sz="2400" b="1" spc="63" dirty="0">
              <a:solidFill>
                <a:schemeClr val="accent1"/>
              </a:solidFill>
              <a:cs typeface="Calibri"/>
            </a:endParaRPr>
          </a:p>
        </p:txBody>
      </p:sp>
      <p:graphicFrame>
        <p:nvGraphicFramePr>
          <p:cNvPr id="7" name="Table 6"/>
          <p:cNvGraphicFramePr>
            <a:graphicFrameLocks noGrp="1"/>
          </p:cNvGraphicFramePr>
          <p:nvPr>
            <p:extLst>
              <p:ext uri="{D42A27DB-BD31-4B8C-83A1-F6EECF244321}">
                <p14:modId xmlns:p14="http://schemas.microsoft.com/office/powerpoint/2010/main" val="3078981266"/>
              </p:ext>
            </p:extLst>
          </p:nvPr>
        </p:nvGraphicFramePr>
        <p:xfrm>
          <a:off x="24989725" y="2334686"/>
          <a:ext cx="7516369" cy="4352546"/>
        </p:xfrm>
        <a:graphic>
          <a:graphicData uri="http://schemas.openxmlformats.org/drawingml/2006/table">
            <a:tbl>
              <a:tblPr firstRow="1" firstCol="1" bandRow="1"/>
              <a:tblGrid>
                <a:gridCol w="1054703"/>
                <a:gridCol w="1054703"/>
                <a:gridCol w="959165"/>
                <a:gridCol w="1053945"/>
                <a:gridCol w="1053945"/>
                <a:gridCol w="631608"/>
                <a:gridCol w="545170"/>
                <a:gridCol w="581565"/>
                <a:gridCol w="581565"/>
              </a:tblGrid>
              <a:tr h="345353">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gridSpan="8">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Confusion Matrix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353">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a:noFill/>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Test Data – PC201708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07000"/>
                        </a:lnSpc>
                      </a:pPr>
                      <a:endParaRPr lang="en-US" sz="1400">
                        <a:effectLst/>
                        <a:latin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443">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MISTRESC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MISPEC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MIANTREG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MISEV</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QVAL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Recall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908">
                <a:tc rowSpan="5">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Predicted Data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MISTRESC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908">
                <a:tc vMerge="1">
                  <a:txBody>
                    <a:bodyPr/>
                    <a:lstStyle/>
                    <a:p>
                      <a:endParaRPr lang="en-US"/>
                    </a:p>
                  </a:txBody>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MISPEC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908">
                <a:tc vMerge="1">
                  <a:txBody>
                    <a:bodyPr/>
                    <a:lstStyle/>
                    <a:p>
                      <a:endParaRPr lang="en-US"/>
                    </a:p>
                  </a:txBody>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MIANTREG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28908">
                <a:tc vMerge="1">
                  <a:txBody>
                    <a:bodyPr/>
                    <a:lstStyle/>
                    <a:p>
                      <a:endParaRPr lang="en-US"/>
                    </a:p>
                  </a:txBody>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MISEV</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353">
                <a:tc vMerge="1">
                  <a:txBody>
                    <a:bodyPr/>
                    <a:lstStyle/>
                    <a:p>
                      <a:endParaRPr lang="en-US"/>
                    </a:p>
                  </a:txBody>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QVAL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353">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400">
                        <a:effectLst/>
                        <a:latin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45353">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Precision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400">
                        <a:effectLst/>
                        <a:latin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a:noFill/>
                    </a:lnT>
                    <a:lnB>
                      <a:noFill/>
                    </a:lnB>
                  </a:tcPr>
                </a:tc>
              </a:tr>
              <a:tr h="345353">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a:noFill/>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a:noFill/>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a:noFill/>
                    </a:lnT>
                    <a:lnB>
                      <a:noFill/>
                    </a:lnB>
                  </a:tcPr>
                </a:tc>
              </a:tr>
              <a:tr h="345353">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Accuracy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400">
                        <a:effectLst/>
                        <a:latin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a:noFill/>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a:noFill/>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a:noFill/>
                    </a:lnT>
                    <a:lnB>
                      <a:noFill/>
                    </a:lnB>
                  </a:tcPr>
                </a:tc>
                <a:tc>
                  <a:txBody>
                    <a:bodyPr/>
                    <a:lstStyle/>
                    <a:p>
                      <a:pPr>
                        <a:lnSpc>
                          <a:spcPct val="107000"/>
                        </a:lnSpc>
                      </a:pPr>
                      <a:endParaRPr lang="en-US" sz="1400">
                        <a:effectLst/>
                        <a:latin typeface="Calibri" panose="020F0502020204030204" pitchFamily="34" charset="0"/>
                      </a:endParaRPr>
                    </a:p>
                  </a:txBody>
                  <a:tcPr marL="68580" marR="68580" marT="0" marB="0" anchor="b">
                    <a:lnL>
                      <a:noFill/>
                    </a:lnL>
                    <a:lnR>
                      <a:noFill/>
                    </a:lnR>
                    <a:lnT>
                      <a:noFill/>
                    </a:lnT>
                    <a:lnB>
                      <a:noFill/>
                    </a:lnB>
                  </a:tcPr>
                </a:tc>
                <a:tc>
                  <a:txBody>
                    <a:bodyPr/>
                    <a:lstStyle/>
                    <a:p>
                      <a:pPr>
                        <a:lnSpc>
                          <a:spcPct val="107000"/>
                        </a:lnSpc>
                      </a:pPr>
                      <a:endParaRPr lang="en-US" sz="1400" dirty="0">
                        <a:effectLst/>
                        <a:latin typeface="Calibri" panose="020F0502020204030204" pitchFamily="34" charset="0"/>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2655004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TP Dark Purple">
      <a:dk1>
        <a:sysClr val="windowText" lastClr="000000"/>
      </a:dk1>
      <a:lt1>
        <a:sysClr val="window" lastClr="FFFFFF"/>
      </a:lt1>
      <a:dk2>
        <a:srgbClr val="666666"/>
      </a:dk2>
      <a:lt2>
        <a:srgbClr val="E6E6E6"/>
      </a:lt2>
      <a:accent1>
        <a:srgbClr val="9E112E"/>
      </a:accent1>
      <a:accent2>
        <a:srgbClr val="D94B22"/>
      </a:accent2>
      <a:accent3>
        <a:srgbClr val="3A913F"/>
      </a:accent3>
      <a:accent4>
        <a:srgbClr val="51284F"/>
      </a:accent4>
      <a:accent5>
        <a:srgbClr val="003865"/>
      </a:accent5>
      <a:accent6>
        <a:srgbClr val="173F3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df31fcb7-aca5-40bb-8281-919ec17a985c">NJM7A44J2F5Q-228-395</_dlc_DocId>
    <_dlc_DocIdUrl xmlns="df31fcb7-aca5-40bb-8281-919ec17a985c">
      <Url>http://sharepoint.fda.gov/orgs/CTP-PM/TobProdRiskMod/_layouts/DocIdRedir.aspx?ID=NJM7A44J2F5Q-228-395</Url>
      <Description>NJM7A44J2F5Q-228-395</Description>
    </_dlc_DocIdUrl>
    <Status_x0020_Note xmlns="2e9935a5-20a2-403e-8dd7-41ca93ef841b" xsi:nil="true"/>
    <Document_x0020_Category xmlns="b24c11ad-ae47-4784-84ee-4222da9941d4">Project Management</Document_x0020_Category>
    <Status xmlns="8ae0da10-6ae8-4796-8a88-54cca0b2a7ec">Final</Status>
    <Document_x0020_Date xmlns="ee268373-24bd-46db-9f88-fe8cfe7fef0e">2016-09-01T04:00:00+00:00</Document_x0020_Date>
    <Document_x0020_Type xmlns="2e9935a5-20a2-403e-8dd7-41ca93ef841b">Poster</Document_x0020_Type>
    <Author0 xmlns="8ae0da10-6ae8-4796-8a88-54cca0b2a7ec">
      <UserInfo>
        <DisplayName>Burge Wali, Muntaha A *</DisplayName>
        <AccountId>1316</AccountId>
        <AccountType/>
      </UserInfo>
    </Author0>
    <Confidentiality xmlns="2e9935a5-20a2-403e-8dd7-41ca93ef841b">Internal/Confidential</Confidentiality>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DB297D3630842E4382FDF118679EFD8C" ma:contentTypeVersion="7" ma:contentTypeDescription="Create a new document." ma:contentTypeScope="" ma:versionID="1900493d6bd1f03719848ebb65360f8a">
  <xsd:schema xmlns:xsd="http://www.w3.org/2001/XMLSchema" xmlns:xs="http://www.w3.org/2001/XMLSchema" xmlns:p="http://schemas.microsoft.com/office/2006/metadata/properties" xmlns:ns2="df31fcb7-aca5-40bb-8281-919ec17a985c" xmlns:ns3="8ae0da10-6ae8-4796-8a88-54cca0b2a7ec" xmlns:ns4="2e9935a5-20a2-403e-8dd7-41ca93ef841b" xmlns:ns5="ee268373-24bd-46db-9f88-fe8cfe7fef0e" xmlns:ns6="b24c11ad-ae47-4784-84ee-4222da9941d4" targetNamespace="http://schemas.microsoft.com/office/2006/metadata/properties" ma:root="true" ma:fieldsID="535c3bd09f31182102479bc40faeb9c6" ns2:_="" ns3:_="" ns4:_="" ns5:_="" ns6:_="">
    <xsd:import namespace="df31fcb7-aca5-40bb-8281-919ec17a985c"/>
    <xsd:import namespace="8ae0da10-6ae8-4796-8a88-54cca0b2a7ec"/>
    <xsd:import namespace="2e9935a5-20a2-403e-8dd7-41ca93ef841b"/>
    <xsd:import namespace="ee268373-24bd-46db-9f88-fe8cfe7fef0e"/>
    <xsd:import namespace="b24c11ad-ae47-4784-84ee-4222da9941d4"/>
    <xsd:element name="properties">
      <xsd:complexType>
        <xsd:sequence>
          <xsd:element name="documentManagement">
            <xsd:complexType>
              <xsd:all>
                <xsd:element ref="ns2:_dlc_DocId" minOccurs="0"/>
                <xsd:element ref="ns2:_dlc_DocIdUrl" minOccurs="0"/>
                <xsd:element ref="ns2:_dlc_DocIdPersistId" minOccurs="0"/>
                <xsd:element ref="ns3:Author0" minOccurs="0"/>
                <xsd:element ref="ns3:Status"/>
                <xsd:element ref="ns4:Status_x0020_Note" minOccurs="0"/>
                <xsd:element ref="ns4:Document_x0020_Type"/>
                <xsd:element ref="ns4:Confidentiality"/>
                <xsd:element ref="ns5:Document_x0020_Date" minOccurs="0"/>
                <xsd:element ref="ns6: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31fcb7-aca5-40bb-8281-919ec17a985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ae0da10-6ae8-4796-8a88-54cca0b2a7ec" elementFormDefault="qualified">
    <xsd:import namespace="http://schemas.microsoft.com/office/2006/documentManagement/types"/>
    <xsd:import namespace="http://schemas.microsoft.com/office/infopath/2007/PartnerControls"/>
    <xsd:element name="Author0" ma:index="11" nillable="true" ma:displayName="Author" ma:indexed="true" ma:list="UserInfo" ma:SharePointGroup="0" ma:internalName="Author0"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12" ma:displayName="Document Status" ma:default="Draft (All Collaborate)" ma:format="Dropdown" ma:indexed="true" ma:internalName="Status">
      <xsd:simpleType>
        <xsd:restriction base="dms:Choice">
          <xsd:enumeration value="Draft (All Collaborate)"/>
          <xsd:enumeration value="Draft (Controlled)"/>
          <xsd:enumeration value="Routing for Concurrence"/>
          <xsd:enumeration value="Routing for Clearance"/>
          <xsd:enumeration value="Cleared for External"/>
          <xsd:enumeration value="Final"/>
          <xsd:enumeration value="Out-of-Date (expired)"/>
          <xsd:enumeration value="Superceded"/>
          <xsd:enumeration value="For Reference"/>
          <xsd:enumeration value="Trash"/>
        </xsd:restriction>
      </xsd:simpleType>
    </xsd:element>
  </xsd:schema>
  <xsd:schema xmlns:xsd="http://www.w3.org/2001/XMLSchema" xmlns:xs="http://www.w3.org/2001/XMLSchema" xmlns:dms="http://schemas.microsoft.com/office/2006/documentManagement/types" xmlns:pc="http://schemas.microsoft.com/office/infopath/2007/PartnerControls" targetNamespace="2e9935a5-20a2-403e-8dd7-41ca93ef841b" elementFormDefault="qualified">
    <xsd:import namespace="http://schemas.microsoft.com/office/2006/documentManagement/types"/>
    <xsd:import namespace="http://schemas.microsoft.com/office/infopath/2007/PartnerControls"/>
    <xsd:element name="Status_x0020_Note" ma:index="13" nillable="true" ma:displayName="Status Note" ma:description="Type in any notes about the current status of this document you wish to document and share." ma:internalName="Status_x0020_Note">
      <xsd:simpleType>
        <xsd:restriction base="dms:Text">
          <xsd:maxLength value="255"/>
        </xsd:restriction>
      </xsd:simpleType>
    </xsd:element>
    <xsd:element name="Document_x0020_Type" ma:index="14" ma:displayName="Document Sub Category" ma:default="-Please Specify-" ma:description="Enter in a high-level category of document so you casn group and report using this." ma:format="Dropdown" ma:internalName="Document_x0020_Type">
      <xsd:simpleType>
        <xsd:union memberTypes="dms:Text">
          <xsd:simpleType>
            <xsd:restriction base="dms:Choice">
              <xsd:enumeration value="Agreement"/>
              <xsd:enumeration value="Analysis"/>
              <xsd:enumeration value="Architecture"/>
              <xsd:enumeration value="Biweekly Report"/>
              <xsd:enumeration value="Charter"/>
              <xsd:enumeration value="Communication"/>
              <xsd:enumeration value="Contract"/>
              <xsd:enumeration value="Data"/>
              <xsd:enumeration value="Data Model"/>
              <xsd:enumeration value="Design Document"/>
              <xsd:enumeration value="Forms"/>
              <xsd:enumeration value="FR Notice"/>
              <xsd:enumeration value="Goals"/>
              <xsd:enumeration value="Grant"/>
              <xsd:enumeration value="Guidance"/>
              <xsd:enumeration value="HPHC Dataset"/>
              <xsd:enumeration value="Issues List"/>
              <xsd:enumeration value="Letter"/>
              <xsd:enumeration value="Management Plan"/>
              <xsd:enumeration value="Manuscript"/>
              <xsd:enumeration value="Memorandum"/>
              <xsd:enumeration value="Mission Statement"/>
              <xsd:enumeration value="Monthly Report"/>
              <xsd:enumeration value="PRA Justification"/>
              <xsd:enumeration value="Presentation"/>
              <xsd:enumeration value="Procedures (SOPP/TOPP)"/>
              <xsd:enumeration value="Project Management"/>
              <xsd:enumeration value="Reference Material"/>
              <xsd:enumeration value="Regulation"/>
              <xsd:enumeration value="Report"/>
              <xsd:enumeration value="Requirements"/>
              <xsd:enumeration value="Risk Register"/>
              <xsd:enumeration value="Schedule"/>
              <xsd:enumeration value="SE Dataset"/>
              <xsd:enumeration value="Security Document"/>
              <xsd:enumeration value="SOW"/>
              <xsd:enumeration value="SRS"/>
              <xsd:enumeration value="Standards"/>
              <xsd:enumeration value="Stage Gate Review Package"/>
              <xsd:enumeration value="System Access (Completed)"/>
              <xsd:enumeration value="System Access (In Progress)"/>
              <xsd:enumeration value="Technical Spec."/>
              <xsd:enumeration value="Templates"/>
              <xsd:enumeration value="Test Cases"/>
              <xsd:enumeration value="Testing Material"/>
              <xsd:enumeration value="Training Material"/>
              <xsd:enumeration value="User Manual"/>
              <xsd:enumeration value="Whitepaper"/>
              <xsd:enumeration value="-Please Specify-"/>
            </xsd:restriction>
          </xsd:simpleType>
        </xsd:union>
      </xsd:simpleType>
    </xsd:element>
    <xsd:element name="Confidentiality" ma:index="15" ma:displayName="Confidentiality" ma:default="Internal/Confidential" ma:format="Dropdown" ma:internalName="Confidentiality">
      <xsd:simpleType>
        <xsd:restriction base="dms:Choice">
          <xsd:enumeration value="Internal/Confidential"/>
          <xsd:enumeration value="External/Confidential"/>
          <xsd:enumeration value="External Public (Submitted for clearance)"/>
          <xsd:enumeration value="External Public Cleared"/>
        </xsd:restriction>
      </xsd:simpleType>
    </xsd:element>
  </xsd:schema>
  <xsd:schema xmlns:xsd="http://www.w3.org/2001/XMLSchema" xmlns:xs="http://www.w3.org/2001/XMLSchema" xmlns:dms="http://schemas.microsoft.com/office/2006/documentManagement/types" xmlns:pc="http://schemas.microsoft.com/office/infopath/2007/PartnerControls" targetNamespace="ee268373-24bd-46db-9f88-fe8cfe7fef0e" elementFormDefault="qualified">
    <xsd:import namespace="http://schemas.microsoft.com/office/2006/documentManagement/types"/>
    <xsd:import namespace="http://schemas.microsoft.com/office/infopath/2007/PartnerControls"/>
    <xsd:element name="Document_x0020_Date" ma:index="16" nillable="true" ma:displayName="Document Date" ma:description="The date prescribed to the current version of each document. May change as draft version becomes final or when final is revised." ma:format="DateOnly" ma:internalName="Document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24c11ad-ae47-4784-84ee-4222da9941d4" elementFormDefault="qualified">
    <xsd:import namespace="http://schemas.microsoft.com/office/2006/documentManagement/types"/>
    <xsd:import namespace="http://schemas.microsoft.com/office/infopath/2007/PartnerControls"/>
    <xsd:element name="Document_x0020_Category" ma:index="17" nillable="true" ma:displayName="Document Category" ma:format="Dropdown" ma:indexed="true" ma:internalName="Document_x0020_Category">
      <xsd:simpleType>
        <xsd:restriction base="dms:Choice">
          <xsd:enumeration value="Project Management"/>
          <xsd:enumeration value="Deployment"/>
          <xsd:enumeration value="Model Enhancement"/>
          <xsd:enumeration value="Data Loading"/>
          <xsd:enumeration value="EPLC"/>
          <xsd:enumeration value="I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99BD19-3307-4265-AB2A-8860FD473ED0}">
  <ds:schemaRefs>
    <ds:schemaRef ds:uri="http://schemas.microsoft.com/sharepoint/v3/contenttype/forms"/>
  </ds:schemaRefs>
</ds:datastoreItem>
</file>

<file path=customXml/itemProps2.xml><?xml version="1.0" encoding="utf-8"?>
<ds:datastoreItem xmlns:ds="http://schemas.openxmlformats.org/officeDocument/2006/customXml" ds:itemID="{FDC656BE-7502-4DA9-9D05-BAB07B533C12}">
  <ds:schemaRefs>
    <ds:schemaRef ds:uri="http://purl.org/dc/terms/"/>
    <ds:schemaRef ds:uri="http://schemas.openxmlformats.org/package/2006/metadata/core-properties"/>
    <ds:schemaRef ds:uri="http://schemas.microsoft.com/office/infopath/2007/PartnerControls"/>
    <ds:schemaRef ds:uri="http://purl.org/dc/dcmitype/"/>
    <ds:schemaRef ds:uri="b24c11ad-ae47-4784-84ee-4222da9941d4"/>
    <ds:schemaRef ds:uri="ee268373-24bd-46db-9f88-fe8cfe7fef0e"/>
    <ds:schemaRef ds:uri="2e9935a5-20a2-403e-8dd7-41ca93ef841b"/>
    <ds:schemaRef ds:uri="http://purl.org/dc/elements/1.1/"/>
    <ds:schemaRef ds:uri="http://schemas.microsoft.com/office/2006/documentManagement/types"/>
    <ds:schemaRef ds:uri="df31fcb7-aca5-40bb-8281-919ec17a985c"/>
    <ds:schemaRef ds:uri="8ae0da10-6ae8-4796-8a88-54cca0b2a7ec"/>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0B3137C-2B98-4E53-B8E0-21395C95BC0B}">
  <ds:schemaRefs>
    <ds:schemaRef ds:uri="http://schemas.microsoft.com/sharepoint/events"/>
  </ds:schemaRefs>
</ds:datastoreItem>
</file>

<file path=customXml/itemProps4.xml><?xml version="1.0" encoding="utf-8"?>
<ds:datastoreItem xmlns:ds="http://schemas.openxmlformats.org/officeDocument/2006/customXml" ds:itemID="{3A1CF73F-A641-418C-ABB1-E63DF7DBCA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31fcb7-aca5-40bb-8281-919ec17a985c"/>
    <ds:schemaRef ds:uri="8ae0da10-6ae8-4796-8a88-54cca0b2a7ec"/>
    <ds:schemaRef ds:uri="2e9935a5-20a2-403e-8dd7-41ca93ef841b"/>
    <ds:schemaRef ds:uri="ee268373-24bd-46db-9f88-fe8cfe7fef0e"/>
    <ds:schemaRef ds:uri="b24c11ad-ae47-4784-84ee-4222da9941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9758</TotalTime>
  <Words>1307</Words>
  <Application>Microsoft Office PowerPoint</Application>
  <PresentationFormat>Custom</PresentationFormat>
  <Paragraphs>116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ICF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Consistency of SEND Datasets with Study Reports Using Machine Learning Algorithms</dc:title>
  <dc:creator>kurien@pointcross.com;venkatesh@pointcross.com</dc:creator>
  <cp:lastModifiedBy>Kurien Abraham [PC-BLR-PS]</cp:lastModifiedBy>
  <cp:revision>405</cp:revision>
  <cp:lastPrinted>2015-04-07T13:11:41Z</cp:lastPrinted>
  <dcterms:created xsi:type="dcterms:W3CDTF">2014-11-17T20:41:47Z</dcterms:created>
  <dcterms:modified xsi:type="dcterms:W3CDTF">2018-03-16T10:47:41Z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0x010100DB297D3630842E4382FDF118679EFD8C</vt:lpwstr>
  </property>
  <property fmtid="{D5CDD505-2E9C-101B-9397-08002B2CF9AE}" pid="3" name="_dlc_DocIdItemGuid">
    <vt:lpwstr>e64e6228-2ea1-4b05-9bd3-dbfeaf1d08f2</vt:lpwstr>
  </property>
  <property fmtid="{D5CDD505-2E9C-101B-9397-08002B2CF9AE}" pid="4" name="Order">
    <vt:r8>48000</vt:r8>
  </property>
</Properties>
</file>